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74" r:id="rId6"/>
    <p:sldId id="275" r:id="rId7"/>
    <p:sldId id="261" r:id="rId8"/>
    <p:sldId id="263" r:id="rId9"/>
    <p:sldId id="264" r:id="rId10"/>
    <p:sldId id="265" r:id="rId11"/>
    <p:sldId id="280" r:id="rId12"/>
    <p:sldId id="279" r:id="rId13"/>
    <p:sldId id="281" r:id="rId14"/>
    <p:sldId id="282" r:id="rId15"/>
    <p:sldId id="259" r:id="rId16"/>
    <p:sldId id="270" r:id="rId17"/>
    <p:sldId id="272" r:id="rId18"/>
    <p:sldId id="266" r:id="rId19"/>
    <p:sldId id="267" r:id="rId20"/>
    <p:sldId id="269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2016-2017%20&#1091;&#1095;.&#1075;&#1086;&#1076;\&#1040;&#1082;&#1072;&#1076;&#1077;&#1084;&#1080;&#1095;&#1077;&#1089;&#1082;&#1072;&#1103;%20&#1084;&#1086;&#1073;&#1080;&#1083;&#1100;&#1085;&#1086;&#1089;&#1090;&#1100;\&#1040;&#1082;&#1072;&#1076;&#1077;&#1084;&#1080;&#1095;&#1077;&#1089;&#1082;&#1072;&#1103;%20&#1084;&#1086;&#1073;&#1080;&#1083;&#1100;&#1085;&#1086;&#1089;&#1090;&#1100;%20&#1089;&#1090;&#1091;&#1076;&#1077;&#1085;&#1090;&#1086;&#1074;_&#1050;&#1072;&#1079;&#1053;&#105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ylbekova%20Aizhan\Desktop\&#1052;&#1077;&#1078;&#1076;&#1091;&#1085;&#1072;&#1088;&#1086;&#1076;&#1085;&#1072;&#1103;%20&#1076;&#1077;&#1103;&#1090;&#1077;&#1083;&#1100;&#1085;&#1086;&#1089;&#1090;&#1100;%20&#1074;&#1091;&#1079;&#1086;&#1074;%20&#1085;&#1086;&#1103;&#1073;&#1088;&#1100;%202016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2977834273210325E-2"/>
          <c:w val="0.9636139547385727"/>
          <c:h val="0.801964152510787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'сравнение 6 лет'!$B$35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'сравнение 6 лет'!$B$36:$B$39</c:f>
              <c:numCache>
                <c:formatCode>General</c:formatCode>
                <c:ptCount val="4"/>
                <c:pt idx="0">
                  <c:v>50</c:v>
                </c:pt>
                <c:pt idx="1">
                  <c:v>87</c:v>
                </c:pt>
                <c:pt idx="2">
                  <c:v>335</c:v>
                </c:pt>
                <c:pt idx="3">
                  <c:v>332</c:v>
                </c:pt>
              </c:numCache>
            </c:numRef>
          </c:val>
        </c:ser>
        <c:ser>
          <c:idx val="2"/>
          <c:order val="1"/>
          <c:tx>
            <c:strRef>
              <c:f>'сравнение 6 лет'!$C$35</c:f>
              <c:strCache>
                <c:ptCount val="1"/>
                <c:pt idx="0">
                  <c:v>Довузовский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'сравнение 6 лет'!$C$36:$C$39</c:f>
              <c:numCache>
                <c:formatCode>General</c:formatCode>
                <c:ptCount val="4"/>
                <c:pt idx="0">
                  <c:v>382</c:v>
                </c:pt>
                <c:pt idx="1">
                  <c:v>402</c:v>
                </c:pt>
                <c:pt idx="2">
                  <c:v>394</c:v>
                </c:pt>
                <c:pt idx="3">
                  <c:v>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9934808"/>
        <c:axId val="362621808"/>
      </c:barChart>
      <c:catAx>
        <c:axId val="1999348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621808"/>
        <c:crosses val="autoZero"/>
        <c:auto val="1"/>
        <c:lblAlgn val="ctr"/>
        <c:lblOffset val="100"/>
        <c:noMultiLvlLbl val="0"/>
      </c:catAx>
      <c:valAx>
        <c:axId val="362621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9934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4951776118252403"/>
          <c:y val="0.92335276842840397"/>
          <c:w val="0.4910408805162505"/>
          <c:h val="7.0082136064964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22319917872811E-2"/>
          <c:y val="0"/>
          <c:w val="0.94847181700938477"/>
          <c:h val="0.775243379870989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Kz Times New Roman" panose="02020603050405020304" pitchFamily="18" charset="0"/>
                    <a:ea typeface="Kz Times New Roman" panose="02020603050405020304" pitchFamily="18" charset="0"/>
                    <a:cs typeface="Kz 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'1.3'!$K$30:$K$44</c:f>
              <c:strCache>
                <c:ptCount val="15"/>
                <c:pt idx="0">
                  <c:v>Мехмат</c:v>
                </c:pt>
                <c:pt idx="1">
                  <c:v>Физтех</c:v>
                </c:pt>
                <c:pt idx="2">
                  <c:v>Химфак</c:v>
                </c:pt>
                <c:pt idx="3">
                  <c:v>Биофак</c:v>
                </c:pt>
                <c:pt idx="4">
                  <c:v>Геофак</c:v>
                </c:pt>
                <c:pt idx="5">
                  <c:v>ФМО</c:v>
                </c:pt>
                <c:pt idx="6">
                  <c:v>ВШЭБ</c:v>
                </c:pt>
                <c:pt idx="7">
                  <c:v>Юрфак</c:v>
                </c:pt>
                <c:pt idx="8">
                  <c:v>ФФиП</c:v>
                </c:pt>
                <c:pt idx="9">
                  <c:v>Филфак</c:v>
                </c:pt>
                <c:pt idx="10">
                  <c:v>Истфак</c:v>
                </c:pt>
                <c:pt idx="11">
                  <c:v>Журфак</c:v>
                </c:pt>
                <c:pt idx="12">
                  <c:v>Востфак</c:v>
                </c:pt>
                <c:pt idx="13">
                  <c:v>ВШОЗ</c:v>
                </c:pt>
                <c:pt idx="14">
                  <c:v>Довузовский</c:v>
                </c:pt>
              </c:strCache>
            </c:strRef>
          </c:cat>
          <c:val>
            <c:numRef>
              <c:f>'1.3'!$L$30:$L$44</c:f>
              <c:numCache>
                <c:formatCode>General</c:formatCode>
                <c:ptCount val="15"/>
                <c:pt idx="0">
                  <c:v>58</c:v>
                </c:pt>
                <c:pt idx="1">
                  <c:v>47</c:v>
                </c:pt>
                <c:pt idx="2">
                  <c:v>29</c:v>
                </c:pt>
                <c:pt idx="3">
                  <c:v>48</c:v>
                </c:pt>
                <c:pt idx="4">
                  <c:v>17</c:v>
                </c:pt>
                <c:pt idx="5">
                  <c:v>68</c:v>
                </c:pt>
                <c:pt idx="6">
                  <c:v>52</c:v>
                </c:pt>
                <c:pt idx="7">
                  <c:v>32</c:v>
                </c:pt>
                <c:pt idx="8">
                  <c:v>10</c:v>
                </c:pt>
                <c:pt idx="9">
                  <c:v>62</c:v>
                </c:pt>
                <c:pt idx="10">
                  <c:v>17</c:v>
                </c:pt>
                <c:pt idx="11">
                  <c:v>23</c:v>
                </c:pt>
                <c:pt idx="12">
                  <c:v>16</c:v>
                </c:pt>
                <c:pt idx="13">
                  <c:v>5</c:v>
                </c:pt>
                <c:pt idx="14">
                  <c:v>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520008"/>
        <c:axId val="363524488"/>
      </c:barChart>
      <c:catAx>
        <c:axId val="36352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Kz Times New Roman" panose="02020603050405020304" pitchFamily="18" charset="0"/>
                <a:ea typeface="Kz Times New Roman" panose="02020603050405020304" pitchFamily="18" charset="0"/>
                <a:cs typeface="Kz Times New Roman" panose="02020603050405020304" pitchFamily="18" charset="0"/>
              </a:defRPr>
            </a:pPr>
            <a:endParaRPr lang="ru-RU"/>
          </a:p>
        </c:txPr>
        <c:crossAx val="363524488"/>
        <c:crosses val="autoZero"/>
        <c:auto val="1"/>
        <c:lblAlgn val="ctr"/>
        <c:lblOffset val="100"/>
        <c:noMultiLvlLbl val="0"/>
      </c:catAx>
      <c:valAx>
        <c:axId val="363524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520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0.07852</cdr:x>
      <cdr:y>0.85852</cdr:y>
    </cdr:from>
    <cdr:to>
      <cdr:x>0.96854</cdr:x>
      <cdr:y>0.91973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2921" y="3321558"/>
          <a:ext cx="6834307" cy="23684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2D52-746F-4CC0-9707-F5F645FA6F3A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84D9C-8470-439A-B8DB-A545BA02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6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3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7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12234" y="6478589"/>
            <a:ext cx="3812117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altLang="ja-JP" sz="900"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t>© 2011 UNISEC. All All rights reserved.</a:t>
            </a:r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4669367" y="6481764"/>
            <a:ext cx="2844800" cy="365125"/>
          </a:xfr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Georgia" panose="02040502050405020303" pitchFamily="18" charset="0"/>
                <a:cs typeface="HG明朝B"/>
              </a:defRPr>
            </a:lvl1pPr>
          </a:lstStyle>
          <a:p>
            <a:fld id="{5FF81D68-DDC8-40C9-B827-EBFD7175F0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744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5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2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1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001064-1C3C-4CF9-9866-589FB7FA3ED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C7DA9A-D7DC-47AD-9E71-87A62A55E7E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eremet.kaznu.kz/ru/20920/" TargetMode="External"/><Relationship Id="rId2" Type="http://schemas.openxmlformats.org/officeDocument/2006/relationships/hyperlink" Target="http://keremet.kaznu.kz/ru/209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eremet.kaznu.kz/ru/2092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9131" y="1018903"/>
            <a:ext cx="7707086" cy="3222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8343" y="5094513"/>
            <a:ext cx="3762103" cy="1105989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Танасогло Евгения</a:t>
            </a:r>
            <a:endParaRPr lang="ru-RU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2274" y="1419496"/>
            <a:ext cx="6609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международного сотрудничества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6514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191589"/>
            <a:ext cx="9074331" cy="1236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Заграничная командировка профессорско-преподавательского состава и сотрудников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0" y="1332411"/>
            <a:ext cx="9056915" cy="49551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kk-KZ" sz="2300" dirty="0" smtClean="0"/>
          </a:p>
          <a:p>
            <a:pPr marL="0" indent="0">
              <a:buNone/>
            </a:pPr>
            <a:r>
              <a:rPr lang="kk-KZ" sz="2300" dirty="0" smtClean="0"/>
              <a:t>Перечень </a:t>
            </a:r>
            <a:r>
              <a:rPr lang="kk-KZ" sz="2300" dirty="0"/>
              <a:t>документов:</a:t>
            </a:r>
            <a:endParaRPr lang="ru-RU" sz="2300" dirty="0"/>
          </a:p>
          <a:p>
            <a:r>
              <a:rPr lang="kk-KZ" sz="2300" dirty="0"/>
              <a:t>при финансировании за счет приглашаемой стороны:</a:t>
            </a:r>
            <a:endParaRPr lang="ru-RU" sz="2300" dirty="0"/>
          </a:p>
          <a:p>
            <a:r>
              <a:rPr lang="kk-KZ" sz="2300" dirty="0"/>
              <a:t>1.  </a:t>
            </a:r>
            <a:r>
              <a:rPr lang="ru-RU" sz="2300" dirty="0"/>
              <a:t>заявление на имя ректора; </a:t>
            </a:r>
          </a:p>
          <a:p>
            <a:pPr lvl="0"/>
            <a:r>
              <a:rPr lang="ru-RU" sz="2300" dirty="0"/>
              <a:t>приглашения (копия);</a:t>
            </a:r>
          </a:p>
          <a:p>
            <a:pPr lvl="0"/>
            <a:r>
              <a:rPr lang="ru-RU" sz="2300" dirty="0"/>
              <a:t>представление с факультета о замене занятий на период загранкомандировки.</a:t>
            </a:r>
          </a:p>
          <a:p>
            <a:r>
              <a:rPr lang="kk-KZ" sz="2300" dirty="0"/>
              <a:t>при финансировании за счет научных проектов/грантов:</a:t>
            </a:r>
            <a:endParaRPr lang="ru-RU" sz="2300" dirty="0"/>
          </a:p>
          <a:p>
            <a:pPr lvl="0"/>
            <a:r>
              <a:rPr lang="kk-KZ" sz="2300" dirty="0"/>
              <a:t>заявление на имя ректора;</a:t>
            </a:r>
            <a:endParaRPr lang="ru-RU" sz="2300" dirty="0"/>
          </a:p>
          <a:p>
            <a:pPr lvl="0"/>
            <a:r>
              <a:rPr lang="kk-KZ" sz="2300" dirty="0"/>
              <a:t>приглашение (копия);</a:t>
            </a:r>
            <a:endParaRPr lang="ru-RU" sz="2300" dirty="0"/>
          </a:p>
          <a:p>
            <a:pPr lvl="0"/>
            <a:r>
              <a:rPr lang="kk-KZ" sz="2300" dirty="0"/>
              <a:t>представление с факультета о замене занятий на период загранкомандировки (ППС);</a:t>
            </a:r>
            <a:endParaRPr lang="ru-RU" sz="2300" dirty="0"/>
          </a:p>
          <a:p>
            <a:pPr lvl="0"/>
            <a:r>
              <a:rPr lang="kk-KZ" sz="2300" dirty="0"/>
              <a:t>представление с Научно-исследовательского института (при финансировании за счет научных проектов).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89" y="130629"/>
            <a:ext cx="11044722" cy="60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770"/>
            <a:ext cx="12192000" cy="63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74" y="173761"/>
            <a:ext cx="10310632" cy="57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508" y="182880"/>
            <a:ext cx="10527046" cy="59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визовой поддержки иностранным гражданам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2325189"/>
            <a:ext cx="6918576" cy="45328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Типы виз для иностранных граждан:</a:t>
            </a:r>
          </a:p>
          <a:p>
            <a:pPr marL="0" indent="0">
              <a:buNone/>
            </a:pPr>
            <a:r>
              <a:rPr lang="ru-RU" b="1" dirty="0" smtClean="0"/>
              <a:t>- оформление </a:t>
            </a:r>
            <a:r>
              <a:rPr lang="ru-RU" b="1" dirty="0"/>
              <a:t>визы категории М1 – На </a:t>
            </a:r>
            <a:r>
              <a:rPr lang="ru-RU" b="1" dirty="0" smtClean="0"/>
              <a:t>работу</a:t>
            </a:r>
          </a:p>
          <a:p>
            <a:r>
              <a:rPr lang="ru-RU" b="1" dirty="0" smtClean="0"/>
              <a:t>- оформление </a:t>
            </a:r>
            <a:r>
              <a:rPr lang="ru-RU" b="1" dirty="0"/>
              <a:t>визы категории М2 - на работу (выдается членам семьи лица </a:t>
            </a:r>
            <a:r>
              <a:rPr lang="ru-RU" b="1" dirty="0" smtClean="0"/>
              <a:t>заехавшего </a:t>
            </a:r>
            <a:r>
              <a:rPr lang="ru-RU" b="1" dirty="0"/>
              <a:t>по визе М1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оформление </a:t>
            </a:r>
            <a:r>
              <a:rPr lang="ru-RU" b="1" dirty="0"/>
              <a:t>визы категории D1 – Деловая (Выдается на срок до 30 суток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оформление </a:t>
            </a:r>
            <a:r>
              <a:rPr lang="ru-RU" b="1" dirty="0"/>
              <a:t>визы категории L1 – на учебу и L2 – учебная стажировка.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90" y="3352800"/>
            <a:ext cx="5055710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1924594" y="783772"/>
            <a:ext cx="8203657" cy="6132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>
                <a:latin typeface="Century Schoolbook" pitchFamily="18" charset="0"/>
              </a:rPr>
              <a:t> </a:t>
            </a:r>
            <a:r>
              <a:rPr lang="ru-RU" alt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ИНОСТРАННЫЕ ОБУЧАЮЩИЕСЯ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861574"/>
              </p:ext>
            </p:extLst>
          </p:nvPr>
        </p:nvGraphicFramePr>
        <p:xfrm>
          <a:off x="1236617" y="2011680"/>
          <a:ext cx="7994469" cy="369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8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37" y="435429"/>
            <a:ext cx="8447314" cy="98074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ИНОСТРАННЫЕ ОБУЧАЮЩИЕСЯ</a:t>
            </a:r>
            <a:r>
              <a:rPr lang="en-US" alt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РАЗРЕЗЕ ФАКУЛЬТЕТОВ 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257375"/>
              </p:ext>
            </p:extLst>
          </p:nvPr>
        </p:nvGraphicFramePr>
        <p:xfrm>
          <a:off x="1079863" y="1672046"/>
          <a:ext cx="7855132" cy="419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0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визовой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kk-KZ" dirty="0" smtClean="0"/>
              <a:t>1</a:t>
            </a:r>
            <a:r>
              <a:rPr lang="en-US" dirty="0" smtClean="0"/>
              <a:t>)</a:t>
            </a:r>
            <a:r>
              <a:rPr lang="kk-KZ" dirty="0" smtClean="0"/>
              <a:t>с</a:t>
            </a:r>
            <a:r>
              <a:rPr lang="ru-RU" dirty="0"/>
              <a:t>роки оказания университетской услуги – за 20 дней до предполагаемого въезда на территорию РК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2</a:t>
            </a:r>
            <a:r>
              <a:rPr lang="ru-RU" dirty="0"/>
              <a:t>) максимально допустимое время ожидания – (для получения визовой поддержки)  не более 1 месяца; </a:t>
            </a:r>
            <a:endParaRPr lang="ru-RU" sz="1600" dirty="0"/>
          </a:p>
          <a:p>
            <a:r>
              <a:rPr lang="ru-RU" dirty="0"/>
              <a:t>3) максимально допустимое время обслуживания – не более 15 минут;   </a:t>
            </a:r>
            <a:endParaRPr lang="ru-RU" sz="1600" dirty="0"/>
          </a:p>
          <a:p>
            <a:r>
              <a:rPr lang="ru-RU" dirty="0"/>
              <a:t>4) результат оказания университетской услуги – выписка из протокола комиссии (на бумажном носителе); </a:t>
            </a:r>
            <a:endParaRPr lang="ru-RU" sz="1600" dirty="0"/>
          </a:p>
          <a:p>
            <a:r>
              <a:rPr lang="ru-RU" dirty="0"/>
              <a:t>5) вид финансовой услуги – бесплатно, кроме оплаты государственной пошлины;</a:t>
            </a:r>
          </a:p>
          <a:p>
            <a:r>
              <a:rPr lang="ru-RU" dirty="0"/>
              <a:t>6) форма оказания университетской услуги – автоматизированная, бумажная/устная. Прием осуществляется в порядке «электронной» очереди, без предварительной записи и ускоренного обслуживания;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5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kk-K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еречень </a:t>
            </a:r>
            <a:r>
              <a:rPr lang="kk-KZ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373" y="1794829"/>
            <a:ext cx="8910803" cy="4396965"/>
          </a:xfrm>
        </p:spPr>
        <p:txBody>
          <a:bodyPr>
            <a:normAutofit/>
          </a:bodyPr>
          <a:lstStyle/>
          <a:p>
            <a:r>
              <a:rPr lang="ru-RU" dirty="0"/>
              <a:t>-</a:t>
            </a:r>
            <a:r>
              <a:rPr lang="ru-RU" dirty="0" smtClean="0"/>
              <a:t>Заполненная </a:t>
            </a:r>
            <a:r>
              <a:rPr lang="ru-RU" dirty="0"/>
              <a:t>анкета </a:t>
            </a:r>
          </a:p>
          <a:p>
            <a:pPr lvl="0"/>
            <a:r>
              <a:rPr lang="ru-RU" dirty="0" smtClean="0"/>
              <a:t>-Копия </a:t>
            </a:r>
            <a:r>
              <a:rPr lang="ru-RU" dirty="0"/>
              <a:t>паспорта </a:t>
            </a:r>
          </a:p>
          <a:p>
            <a:pPr lvl="0"/>
            <a:r>
              <a:rPr lang="ru-RU" dirty="0" smtClean="0"/>
              <a:t>-Копия </a:t>
            </a:r>
            <a:r>
              <a:rPr lang="ru-RU" dirty="0"/>
              <a:t>договора о приеме на обучение между студентом и университетом  (для слушателей подготовительных курсов) </a:t>
            </a:r>
          </a:p>
          <a:p>
            <a:pPr lvl="0"/>
            <a:r>
              <a:rPr lang="ru-RU" dirty="0" smtClean="0"/>
              <a:t>-Копия </a:t>
            </a:r>
            <a:r>
              <a:rPr lang="ru-RU" dirty="0"/>
              <a:t>договора о приеме на обучение между студентом и университетом  (для студентов поступивших на платную основу) </a:t>
            </a:r>
          </a:p>
          <a:p>
            <a:pPr lvl="0"/>
            <a:r>
              <a:rPr lang="ru-RU" dirty="0" smtClean="0"/>
              <a:t>-Выписка </a:t>
            </a:r>
            <a:r>
              <a:rPr lang="ru-RU" dirty="0"/>
              <a:t>из приказа о зачислении в университет (для студентов, переведенных на следующий курс или зачисленных по гранту)</a:t>
            </a:r>
          </a:p>
          <a:p>
            <a:pPr lvl="0"/>
            <a:r>
              <a:rPr lang="ru-RU" dirty="0" smtClean="0"/>
              <a:t>-Копия </a:t>
            </a:r>
            <a:r>
              <a:rPr lang="ru-RU" dirty="0"/>
              <a:t>подтверждения брони авиабилетов (или вид транспортного средства въезда-выезда: </a:t>
            </a:r>
            <a:r>
              <a:rPr lang="ru-RU" i="1" dirty="0"/>
              <a:t>(рег.  номер и тип авто, номер рейса)</a:t>
            </a:r>
            <a:endParaRPr lang="ru-RU" dirty="0"/>
          </a:p>
          <a:p>
            <a:pPr lvl="0"/>
            <a:r>
              <a:rPr lang="kk-KZ" dirty="0" smtClean="0"/>
              <a:t>-О</a:t>
            </a:r>
            <a:r>
              <a:rPr lang="ru-RU" dirty="0"/>
              <a:t>плат</a:t>
            </a:r>
            <a:r>
              <a:rPr lang="kk-KZ" dirty="0"/>
              <a:t>а</a:t>
            </a:r>
            <a:r>
              <a:rPr lang="ru-RU" dirty="0"/>
              <a:t> консульского сбора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28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115237"/>
            <a:ext cx="11808824" cy="6112804"/>
          </a:xfrm>
        </p:spPr>
      </p:pic>
    </p:spTree>
    <p:extLst>
      <p:ext uri="{BB962C8B-B14F-4D97-AF65-F5344CB8AC3E}">
        <p14:creationId xmlns:p14="http://schemas.microsoft.com/office/powerpoint/2010/main" val="167595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" y="191589"/>
            <a:ext cx="10720251" cy="108857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временной регистрации/перерегистрации иностранных граждан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41673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-паспорт </a:t>
            </a:r>
            <a:r>
              <a:rPr lang="ru-RU" i="1" dirty="0"/>
              <a:t>(оригинал и копия); </a:t>
            </a:r>
            <a:endParaRPr lang="ru-RU" dirty="0"/>
          </a:p>
          <a:p>
            <a:pPr lvl="0"/>
            <a:r>
              <a:rPr lang="ru-RU" dirty="0" smtClean="0"/>
              <a:t>-миграционная </a:t>
            </a:r>
            <a:r>
              <a:rPr lang="ru-RU" dirty="0"/>
              <a:t>карта; </a:t>
            </a:r>
          </a:p>
          <a:p>
            <a:pPr lvl="0"/>
            <a:r>
              <a:rPr lang="ru-RU" dirty="0" smtClean="0"/>
              <a:t>-справка </a:t>
            </a:r>
            <a:r>
              <a:rPr lang="ru-RU" dirty="0"/>
              <a:t>с венерологического отделения</a:t>
            </a:r>
            <a:r>
              <a:rPr lang="ru-RU" i="1" dirty="0"/>
              <a:t> (оригинал);</a:t>
            </a:r>
            <a:endParaRPr lang="ru-RU" dirty="0"/>
          </a:p>
          <a:p>
            <a:pPr lvl="0"/>
            <a:r>
              <a:rPr lang="ru-RU" dirty="0" smtClean="0"/>
              <a:t>-заключения </a:t>
            </a:r>
            <a:r>
              <a:rPr lang="ru-RU" dirty="0"/>
              <a:t>флюорографии</a:t>
            </a:r>
            <a:r>
              <a:rPr lang="ru-RU" i="1" dirty="0"/>
              <a:t> </a:t>
            </a:r>
            <a:r>
              <a:rPr lang="en-US" i="1" dirty="0"/>
              <a:t>(</a:t>
            </a:r>
            <a:r>
              <a:rPr lang="ru-RU" i="1" dirty="0"/>
              <a:t>копия</a:t>
            </a:r>
            <a:r>
              <a:rPr lang="en-US" i="1" dirty="0"/>
              <a:t>)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dirty="0" smtClean="0"/>
              <a:t>-адрес </a:t>
            </a:r>
            <a:r>
              <a:rPr lang="ru-RU" dirty="0"/>
              <a:t>временного места жительства </a:t>
            </a:r>
            <a:r>
              <a:rPr lang="ru-RU" i="1" dirty="0"/>
              <a:t>(в случае временного проживания в общежитии предоставляется справка с общежития, в случае если студент временно проживает в квартире, то нотариально заверенное заявление-согласие владельца квартиры и копия удостоверения личности владельца); </a:t>
            </a:r>
            <a:endParaRPr lang="ru-RU" dirty="0"/>
          </a:p>
          <a:p>
            <a:pPr lvl="0"/>
            <a:r>
              <a:rPr lang="ru-RU" dirty="0" smtClean="0"/>
              <a:t>-выписка </a:t>
            </a:r>
            <a:r>
              <a:rPr lang="ru-RU" dirty="0"/>
              <a:t>из приказа о зачислении для поступивших на 1-курс и выписка из приказа о зачислении на следующий курс </a:t>
            </a:r>
            <a:r>
              <a:rPr lang="ru-RU" i="1" dirty="0"/>
              <a:t>(выдается  в деканатах факультетов); </a:t>
            </a:r>
            <a:r>
              <a:rPr lang="ru-RU" dirty="0"/>
              <a:t> </a:t>
            </a:r>
          </a:p>
          <a:p>
            <a:pPr lvl="0"/>
            <a:r>
              <a:rPr lang="ru-RU" dirty="0" smtClean="0"/>
              <a:t>-заполненная </a:t>
            </a:r>
            <a:r>
              <a:rPr lang="ru-RU" dirty="0"/>
              <a:t>анкетная форма </a:t>
            </a:r>
            <a:r>
              <a:rPr lang="ru-RU" i="1" dirty="0"/>
              <a:t>(полные сведения о себе: адрес проживания, контактные номера телефонов студента и 2-х родственников, </a:t>
            </a:r>
            <a:r>
              <a:rPr lang="en-US" i="1" dirty="0"/>
              <a:t>e</a:t>
            </a:r>
            <a:r>
              <a:rPr lang="ru-RU" i="1" dirty="0"/>
              <a:t>-</a:t>
            </a:r>
            <a:r>
              <a:rPr lang="en-US" i="1" dirty="0"/>
              <a:t>mail</a:t>
            </a:r>
            <a:r>
              <a:rPr lang="ru-RU" i="1" dirty="0"/>
              <a:t>); </a:t>
            </a:r>
            <a:endParaRPr lang="ru-RU" dirty="0"/>
          </a:p>
          <a:p>
            <a:pPr lvl="0"/>
            <a:r>
              <a:rPr lang="ru-RU" dirty="0" smtClean="0"/>
              <a:t>-фото </a:t>
            </a:r>
            <a:r>
              <a:rPr lang="ru-RU" dirty="0"/>
              <a:t>3х4 – 2шт.</a:t>
            </a:r>
          </a:p>
          <a:p>
            <a:r>
              <a:rPr lang="ru-RU" i="1" dirty="0" smtClean="0"/>
              <a:t>-Оформление </a:t>
            </a:r>
            <a:r>
              <a:rPr lang="ru-RU" i="1" dirty="0"/>
              <a:t>временной регистрации/перерегистрации иностранных граждан осуществляется согласно миграционному законодательству и правилам выдачи виз РК в органах МИД РК и Миграционной полиции МВД РК.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82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261257"/>
            <a:ext cx="11460480" cy="5607838"/>
          </a:xfrm>
        </p:spPr>
        <p:txBody>
          <a:bodyPr/>
          <a:lstStyle/>
          <a:p>
            <a:endParaRPr lang="ru-RU" altLang="ru-RU" sz="5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5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5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ru-RU" sz="5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54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altLang="ru-RU" sz="5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5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287383"/>
            <a:ext cx="10737669" cy="1449977"/>
          </a:xfrm>
        </p:spPr>
        <p:txBody>
          <a:bodyPr/>
          <a:lstStyle/>
          <a:p>
            <a:r>
              <a:rPr lang="ru-RU" dirty="0" smtClean="0"/>
              <a:t>Исходящая академическая мобильность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45382" y="3358652"/>
            <a:ext cx="70294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6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37" y="1"/>
            <a:ext cx="10406743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Сектор 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международной 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академической </a:t>
            </a: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мобильности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hlinkClick r:id="rId2" tooltip="Внешняя долгосрочная академическая мобильность"/>
              </a:rPr>
              <a:t>Внешняя </a:t>
            </a:r>
            <a:r>
              <a:rPr lang="ru-RU" b="1" dirty="0">
                <a:hlinkClick r:id="rId2" tooltip="Внешняя долгосрочная академическая мобильность"/>
              </a:rPr>
              <a:t>долгосрочная академическая мобильность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Данная услуга направлена на повышение эффективности организации процесса академической мобильности обучающихся в рамках межвузовских </a:t>
            </a:r>
            <a:r>
              <a:rPr lang="ru-RU" dirty="0" smtClean="0"/>
              <a:t>договоров/соглашений </a:t>
            </a:r>
            <a:r>
              <a:rPr lang="ru-RU" dirty="0"/>
              <a:t>или совместных проектов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>
                <a:hlinkClick r:id="rId3" tooltip="Возврат студентов по академической мобильности (долгосрочная)"/>
              </a:rPr>
              <a:t>Возврат студентов по академической мобильности (долгосрочная</a:t>
            </a:r>
            <a:r>
              <a:rPr lang="ru-RU" b="1" dirty="0" smtClean="0">
                <a:hlinkClick r:id="rId3" tooltip="Возврат студентов по академической мобильности (долгосрочная)"/>
              </a:rPr>
              <a:t>)</a:t>
            </a:r>
            <a:endParaRPr lang="en-US" b="1" dirty="0" smtClean="0"/>
          </a:p>
          <a:p>
            <a:pPr marL="0" indent="0">
              <a:buNone/>
            </a:pPr>
            <a:r>
              <a:rPr lang="ru-RU" dirty="0"/>
              <a:t>Данная услуга направлена на повышение эффективности организации процесса академической мобильности обучающихся в рамках межвузовских договоров/соглашений или совместных проектов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u="sng" dirty="0" smtClean="0">
                <a:solidFill>
                  <a:srgbClr val="00B0F0"/>
                </a:solidFill>
                <a:hlinkClick r:id="rId4" tooltip="Командирование"/>
              </a:rPr>
              <a:t>Командирование</a:t>
            </a:r>
            <a:r>
              <a:rPr lang="ru-RU" b="1" u="sng" dirty="0" smtClean="0">
                <a:solidFill>
                  <a:srgbClr val="00B0F0"/>
                </a:solidFill>
              </a:rPr>
              <a:t> ППС</a:t>
            </a:r>
            <a:endParaRPr lang="en-US" b="1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/>
              <a:t>Данная услуга направлена на повышение эффективности организации зарубежных командировок на международные конференции.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332" y="261257"/>
            <a:ext cx="4815840" cy="1519919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ГЕОГРАФИЯ МЕЖДУНАРОДНОГО 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СОТРУДНИЧЕСТВА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244439"/>
              </p:ext>
            </p:extLst>
          </p:nvPr>
        </p:nvGraphicFramePr>
        <p:xfrm>
          <a:off x="1727441" y="1900012"/>
          <a:ext cx="8702675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8705843" imgH="5047925" progId="Excel.Chart.8">
                  <p:embed/>
                </p:oleObj>
              </mc:Choice>
              <mc:Fallback>
                <p:oleObj r:id="rId3" imgW="8705843" imgH="50479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441" y="1900012"/>
                        <a:ext cx="8702675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278370" y="0"/>
            <a:ext cx="2746220" cy="236873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5" name="Picture 5" descr="C:\Users\z.bazargul\Desktop\Anar Documents\Глобальный кампус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13" y="0"/>
            <a:ext cx="2609995" cy="211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52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6" descr="I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286126"/>
            <a:ext cx="6731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809876" y="3286126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International Association of Universities</a:t>
            </a:r>
            <a:endParaRPr lang="ru-RU" altLang="ru-RU" b="1">
              <a:solidFill>
                <a:srgbClr val="0000FF"/>
              </a:solidFill>
            </a:endParaRP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4143375"/>
            <a:ext cx="714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2738439" y="4000501"/>
            <a:ext cx="3355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  <a:ea typeface="Batang" panose="02030600000101010101" pitchFamily="18" charset="-127"/>
              </a:rPr>
              <a:t>European Universities Association </a:t>
            </a:r>
          </a:p>
        </p:txBody>
      </p:sp>
      <p:pic>
        <p:nvPicPr>
          <p:cNvPr id="24582" name="Рисунок 29" descr="sefi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4929188"/>
            <a:ext cx="606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2738439" y="478631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  <a:ea typeface="Batang" panose="02030600000101010101" pitchFamily="18" charset="-127"/>
              </a:rPr>
              <a:t>European Society for Engineering Education </a:t>
            </a:r>
          </a:p>
        </p:txBody>
      </p:sp>
      <p:pic>
        <p:nvPicPr>
          <p:cNvPr id="24584" name="Рисунок 10" descr="igip_logo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715000"/>
            <a:ext cx="6492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2595564" y="5500688"/>
            <a:ext cx="3209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  <a:ea typeface="Batang" panose="02030600000101010101" pitchFamily="18" charset="-127"/>
              </a:rPr>
              <a:t>International Society for Engineering Education</a:t>
            </a:r>
          </a:p>
        </p:txBody>
      </p:sp>
      <p:pic>
        <p:nvPicPr>
          <p:cNvPr id="24586" name="Рисунок 35" descr="ireg-member-s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5"/>
          <a:stretch>
            <a:fillRect/>
          </a:stretch>
        </p:blipFill>
        <p:spPr bwMode="auto">
          <a:xfrm>
            <a:off x="6296026" y="4772026"/>
            <a:ext cx="6699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7153275" y="4705351"/>
            <a:ext cx="321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IREG – International Observatory on Academic Ranking and Excellen</a:t>
            </a:r>
            <a:r>
              <a:rPr lang="en-US" altLang="ru-RU" b="1">
                <a:solidFill>
                  <a:srgbClr val="005DA2"/>
                </a:solidFill>
              </a:rPr>
              <a:t>ce</a:t>
            </a:r>
            <a:endParaRPr lang="en-US" altLang="ru-RU" sz="1200" b="1">
              <a:solidFill>
                <a:srgbClr val="005DA2"/>
              </a:solidFill>
              <a:latin typeface="Calibri" panose="020F0502020204030204" pitchFamily="34" charset="0"/>
            </a:endParaRPr>
          </a:p>
        </p:txBody>
      </p:sp>
      <p:pic>
        <p:nvPicPr>
          <p:cNvPr id="24588" name="Рисунок 33" descr="Logotipo_Observator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6224589"/>
            <a:ext cx="876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2828926" y="6238875"/>
            <a:ext cx="341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Magna Charta</a:t>
            </a:r>
            <a:r>
              <a:rPr lang="ru-RU" altLang="ru-RU" b="1">
                <a:solidFill>
                  <a:srgbClr val="0000FF"/>
                </a:solidFill>
              </a:rPr>
              <a:t>  </a:t>
            </a:r>
            <a:r>
              <a:rPr lang="en-US" altLang="ru-RU" b="1">
                <a:solidFill>
                  <a:srgbClr val="0000FF"/>
                </a:solidFill>
              </a:rPr>
              <a:t>Universitatum</a:t>
            </a:r>
            <a:endParaRPr lang="en-US" altLang="ru-RU" b="1">
              <a:solidFill>
                <a:srgbClr val="0000FF"/>
              </a:solidFill>
              <a:ea typeface="Batang" panose="02030600000101010101" pitchFamily="18" charset="-127"/>
            </a:endParaRPr>
          </a:p>
        </p:txBody>
      </p:sp>
      <p:pic>
        <p:nvPicPr>
          <p:cNvPr id="24590" name="Рисунок 34" descr="sm_full.asp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9" y="3205164"/>
            <a:ext cx="7000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Рисунок 43" descr="rdekacww_epu_logo_klei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00525"/>
            <a:ext cx="7572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7281864" y="4195764"/>
            <a:ext cx="303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Eurasia – Pacific UNINET</a:t>
            </a:r>
          </a:p>
        </p:txBody>
      </p:sp>
      <p:pic>
        <p:nvPicPr>
          <p:cNvPr id="2459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 bwMode="auto">
          <a:xfrm>
            <a:off x="6319838" y="5424488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Box 21"/>
          <p:cNvSpPr txBox="1">
            <a:spLocks noChangeArrowheads="1"/>
          </p:cNvSpPr>
          <p:nvPr/>
        </p:nvSpPr>
        <p:spPr bwMode="auto">
          <a:xfrm>
            <a:off x="7096126" y="5605464"/>
            <a:ext cx="357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CIS Open Network University</a:t>
            </a:r>
            <a:endParaRPr lang="ru-RU" altLang="ru-RU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5" name="Picture 2" descr="C:\Users\Ulzhan\Desktop\9c60ea0d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88064"/>
            <a:ext cx="6159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TextBox 23"/>
          <p:cNvSpPr txBox="1">
            <a:spLocks noChangeArrowheads="1"/>
          </p:cNvSpPr>
          <p:nvPr/>
        </p:nvSpPr>
        <p:spPr bwMode="auto">
          <a:xfrm>
            <a:off x="7096126" y="6196014"/>
            <a:ext cx="357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SCO  University</a:t>
            </a:r>
            <a:endParaRPr lang="ru-RU" altLang="ru-RU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16163" y="52072"/>
            <a:ext cx="7000892" cy="85723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Международное сотрудничество</a:t>
            </a:r>
          </a:p>
        </p:txBody>
      </p:sp>
      <p:pic>
        <p:nvPicPr>
          <p:cNvPr id="83992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775" y="585957"/>
            <a:ext cx="1581150" cy="118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601" name="TextBox 3"/>
          <p:cNvSpPr txBox="1">
            <a:spLocks noChangeArrowheads="1"/>
          </p:cNvSpPr>
          <p:nvPr/>
        </p:nvSpPr>
        <p:spPr bwMode="auto">
          <a:xfrm>
            <a:off x="2800942" y="2595746"/>
            <a:ext cx="295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Eurasian Association of Universities </a:t>
            </a:r>
            <a:endParaRPr lang="ru-RU" altLang="ru-RU" b="1">
              <a:solidFill>
                <a:srgbClr val="0000FF"/>
              </a:solidFill>
            </a:endParaRPr>
          </a:p>
        </p:txBody>
      </p:sp>
      <p:pic>
        <p:nvPicPr>
          <p:cNvPr id="31" name="Рисунок 11" descr="EAU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4035" y="2643183"/>
            <a:ext cx="534987" cy="53874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13500000">
              <a:srgbClr val="F6D3A4">
                <a:alpha val="50000"/>
              </a:srgb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24603" name="TextBox 17"/>
          <p:cNvSpPr txBox="1">
            <a:spLocks noChangeArrowheads="1"/>
          </p:cNvSpPr>
          <p:nvPr/>
        </p:nvSpPr>
        <p:spPr bwMode="auto">
          <a:xfrm>
            <a:off x="6919914" y="3133726"/>
            <a:ext cx="3900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IAESTE</a:t>
            </a:r>
            <a:r>
              <a:rPr lang="ru-RU" altLang="ru-RU" b="1">
                <a:solidFill>
                  <a:srgbClr val="0000FF"/>
                </a:solidFill>
              </a:rPr>
              <a:t> </a:t>
            </a:r>
            <a:r>
              <a:rPr lang="en-US" altLang="ru-RU" b="1">
                <a:solidFill>
                  <a:srgbClr val="0000FF"/>
                </a:solidFill>
              </a:rPr>
              <a:t>–International Association  for the Exchange of Students for Technical Education </a:t>
            </a:r>
          </a:p>
        </p:txBody>
      </p:sp>
      <p:sp>
        <p:nvSpPr>
          <p:cNvPr id="24604" name="AutoShape 29" descr="data:image/jpeg;base64,/9j/4AAQSkZJRgABAQAAAQABAAD/2wCEAAkGBhAQEBQUExAUFRQVGBoVFhgVFBcXFBUXFxkXHBQZFhYZISceFxsjHxcVIC8gIycqLCwsGh4xNzAqNSYtLDUBCQoKDgwOGQ8PGioiHyQsNTUsKSwtLDUpNTUpLDUtLCwuKSs1LDQpLDAvLS0sKSkpLSwpLCwpKSkpLCwsLCksKf/AABEIAKAAoAMBIgACEQEDEQH/xAAbAAEAAwEBAQEAAAAAAAAAAAAABAUGBwMCAf/EAEQQAAEDAgMEBQcICQQDAAAAAAEAAgMEEQYSIQUTMUEiUWFxkRQyNEJygbIHNVJzobHBwhUWIzNTs9Hh8FSSovFDYoL/xAAaAQEBAQEBAQEAAAAAAAAAAAAAAQIDBQQG/8QALhEBAAEDAQQJAwUAAAAAAAAAAAECAxEEBRIycSExM0FRYaGxwRNy0RQiNIGR/9oADAMBAAIRAxEAPwDt6IiiCIiAiIgIiICIiAiIgIiICIiAiIgIiICIiAiIgIiICIiAiIgIiICIiAiIgIiICIiAiIgIiICIiAiIgIiICIiAiIgIvKaqYzzntb3kBRjtyn/it5dfPggnIvGGsjf5r2u7iCvZAREQEVbiPa/klLLPkz7sXy3tfUDjrbiqfZmJtoTGM/ozLG/Kc+/abNdbpWtroeCLhqkVFsTE3lLqobvL5NIY/OvnsCb8NOCpXfKK800EzKXM+eV0LWby2oNh0svNDDbosrs/GcvlcdNVUboHygmM7wPa63LQacCvza+P46evZSmO4OUPkzWEZf5oItry580MNWizmIcVSQTx08FPvp5GlwBeGNDR2nieOigT/KA+Ojmmko3slge2N8bnENOY2u19tRxQw2SLOYuxi2ghjfu94+Q2azNbQNu43sdBp4q52ZtBtRDHKzzZGhw944e7gglIsttrF88VZ5LBR79+7En70M01vxH4r62ZjlklLUTSROifTXEsbjchwGgDrczp3oYaWWUNBc4gAC5J4AKirdrSSECM5GnmR0iBx09Xs59yptk4t/SUdywRBj2h7C8kcMzXOdYWZYDvPiq2qxbNK976SkdLDBcOkJDQ8evZv0eYHZc3RcLWufIxt4Yw6TkXXJJ7SbnwTZgqzc1GW9+AJygc7nwUdmL2ulpWCnePKQTqek3WwFuembjbivGkxZWVDXOh2fmaHujzb4Dph3RNiOVyOo3sgvXQta5tvWNnDstfN1i1uxSo6uWFwGskbuAPnj2XXs/uus/T4lEctXv2ZfJWtL3NdqC+2kI9UXPmkm6iR4xqHGJ8lC5kD3hoeDmDi4dHOwDt5f2QdDp6hsjQ5puD/hBHI9i9FQw1G5lebHdl7Wv55HOAsT1jhr1K+RGd+UNpOy6q30B8TVi8My7KY+nO/rN8MnRO83efS4ta2W66DimtfDRzSRuyva24PG2oH4rmf6+V/wDH/wCLf6LjcvU25xL0dJs+5qaJqomOvvW1Ft6PZs+0I6hkgdNIZI8rC4PBaQLEd6q5NkSCh2bG8PjMlUTpdsjGvIsQfVNtbrVY22/UU8VM6N+UvF3dEG5ytPPhxKpcN4xrZquGN812OdZwytFxY9nYpN+mKt1q3s67Xam7Exjp9H1S0rdl7UvVOkmY5jjTzyve9zLXzMNyRfl7x1qri2BtCtpqioDIstQ/fdMu3w3ZOQM5DqVnibGFZDWTRsmsxrrNGVugytP4rS4HxDJVQSbx2aRh42A0Iu3QdxVpvU1VbrN3QXbdmL04xOPVka/a9PVxUrq2meGbst8ojLt4yVujmloHDgdetV9VJM7Zla0PmkpWywindMDnPS6dr8vN/spE2Oa+5G+0ufVb/RbDFO3Z4aCnljfle8szGwN7scTp3gLNN+mYmfBu5s27bqopmY/dPR1/hQ1kNXX7Re6nbE5lJGIRvs2Que0h5FuJ4j3L1woK9kE1DHIyKop5A5rntLmGJ3nBuhvrbxULY+Na6SohY6a7XSMaRlbqC4A8lpcX7eqIJ2tjflaWA2sDrd3X3Ldu7FcZhw1Wkr00xTXjp8FE/YtVNtZjJap7JRTAvlgGW5DjoLjQcOS8MYbEbSQMooC98lQ8zzvkN3ObGCRnIGgJ+7tWpwdiGWd72SvzG2ZugHDjw7wqPFOIqgSTR7z9mHWtlHm3Gncuj5O9UbMp5qPaO7qWtDKpmVzYs2TMAMnbe9uHMr22FiN2y4XUk1M/eMe5wAaby/Q14EX5g+5Xf6Wkds9j3OIlzGQSadINcLdl/NBBVMMW1wLnb0HlfKAdL9naUXCXUVMs9dsyWWBzHuzvc0C4H0bX7LKHgrDgqWzOJqmubMSBHLu2WuCCWnQm4PgpNBiurMkLS45c7RYBuovwXrtXFNYyqkDXZRctAOXQNcbfEUyYVG0tlz1cu1Mtw9u7cWN1a8stmbci54EhXVHjpro4aemp3Pe/Ix8b2uY2I2AcQ4cuf/arxims6QM9gekbNA48dfd9qbPxFUm0LZLNLg2+UcCRY34kj8EyYbiWm0EbrveOlIf4kZve/bfQDrGis9kzF8LCTc2tfmbcCe0ix96r3OsBYneA2meeQJyuueXKw96l7EtkdbgJHAdjdMo8LKsIeNvm+o9kfE1cbXZMbfN9R7I+Jq40vP1fFHJ+r2J2FX3fEN58o37ik9k/C1ZzB/p9P7f5XLR/KN+4pPZPwtWcwf6fT+3+Vyzc7aP6dNL/AAZ5VfL9xl6fUe3+Vqn/ACe7Q3dUWE6Ssc33gXH4qBjL0+o9v8rVBgL4HRSjrzN/+TY/52rnvbtyZ831Rbi7paaJ76Y9kefznd5+9b7G3zXS98f8py5/I65J6ySugY2+a6Xvj/lOWrfDXyctX21jn8Mbh/0un+tj+ILY4/8ASW/Vj73LHYf9Lg+tj+ILY4/9Jb9WPicu+l4ZeZtrtKOSsw7W7mpjdyvlPc7T8V54oBNTPbjmNu/kogiOXPyvl99rr7rKkySOeeLtT321X1vDXFJITsrgHMyHT1m3kbcEcxoPFZdobl0cR2X7eorSFhZs8EjouzBpHEXeCWkesLi/cfDNi5aRobXHUevgkpDpAwnCwRvFg7Mwg5edx2ryxBhmGzpXHpdMkjo9LI4j/kAsbs6tfvYrhzhnbpcEHUcrrfYgiaKaRzaaxa0kHoDkR134Eqs9TmDsocD53Lr4/ZyW62Vh+F0cEj2Bgc3V2Y5i4ag9TeB61h5iQL9FtiO3n7l0fZAHk1O4NLiA3pSXDG8b2v8AgPekLKVKAGygAtjIzAW6chI7eVxfX7lYbJYRHcm5eS89XSOluy1lVys38jmB17hoe61v2d7uDRyB4X59vFX4FtFWJUmNvm+o9kfE1caXc9t7P8op5Yub2kDv4t+0BcRqKd0bix7S1zTYg8QV5+rid6JfqNh1x9Oqnvz8Nv8AKN+4pPZPwtWbwf6fT+3+Vy8trYgmqWxNktaIZW2Fr8Bc9ugV18nWyHyVQlsckVzfkXEWAHjdYzv3YmPJ9W5+m0dVNzwn1zhWYy9PqPb/ACtUqsoc2yoJQPMke09zjp9oUXGXp9R7f5WrV7Eod9sV7La9Nw72m4+5Kad6uuOfuly79KxYq86fWMOdroON/mul74/5Tlz5dBxt810vfH/Kcpa4auTes7az90+zG4f9Lg+tj+ILY4/9Jb9WPicsdsD0un+tj+ILY4/9Jb9WPvcu+l4ZeZtrtKOSLs2k3lDUdbHNePcNfsJVItlgSEPhnaeDrDxaVkJoixxaeLSQfcvreFDVmEP2KQRzJHWDn0I6isLYscMwuD63DxI4Lex/Mx9/xrHJJDf7O2fAYy0RWIFgWbtxsRo4Hje33L2rXbyjl0lvunghzrDMGuB562IWCiq5C9v7Rw1AGvIkXFuFuxdB2jscNhmIkdrG4kZIreYf/W45cFpmYw5U5wy3AAuO92v+da6LsYPlhgawE5WglztWNOoAyjS/PW50Gi5+2lbYA3NuROngutYbFqSH2ApC1JNBQNhaQCXOccz3O857usn7AOQUlEVcxV+0tgU1TrLC1x6+DvEaqwRSYietqmuqic0ziWfjwHQNN9xfvc4jwurynpmRtDWNDWjgGiwXoikU009UN3L1y5x1TPOVdUYcpJHl76djnO1JI1J7VKpaGOJmRjA1mvRA014r3RXdiOnCTcrmMTM45qo4Uov9NH/tUup2VDKxsb4muY22VpGgsLC3uUpFN2PAm7cnEzVP+qyLDNGxwc2njDmkEEDUEcCpFXsqCV2aSJrja1yNbKWisREdSVV1VcUzKPSbPihvu2NbfjYcV4y7CpnOLnQsJJuSRqSpyKsow2dFu93u27v6NtON+Cj/AKu0n+nZ4KxRDKvGHqUf+Bngpz4w4EEXBFiORB4hfSIiu/V2k/gM8FOhhaxoa0ANGgA4AL7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4605" name="Picture 2" descr="C:\Users\z.bazargul\Desktop\wuc-masthea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28814"/>
            <a:ext cx="17859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6" name="TextBox 29"/>
          <p:cNvSpPr txBox="1">
            <a:spLocks noChangeArrowheads="1"/>
          </p:cNvSpPr>
          <p:nvPr/>
        </p:nvSpPr>
        <p:spPr bwMode="auto">
          <a:xfrm>
            <a:off x="3238500" y="1785938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FF"/>
                </a:solidFill>
              </a:rPr>
              <a:t>World University Consortium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pic>
        <p:nvPicPr>
          <p:cNvPr id="24607" name="Picture 4" descr="Clinton Foundation 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476501"/>
            <a:ext cx="1143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8" name="TextBox 31"/>
          <p:cNvSpPr txBox="1">
            <a:spLocks noChangeArrowheads="1"/>
          </p:cNvSpPr>
          <p:nvPr/>
        </p:nvSpPr>
        <p:spPr bwMode="auto">
          <a:xfrm>
            <a:off x="7291389" y="2352676"/>
            <a:ext cx="3100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Clinton Global Initiative University</a:t>
            </a:r>
            <a:endParaRPr lang="ru-RU" altLang="ru-RU" b="1">
              <a:solidFill>
                <a:srgbClr val="0000FF"/>
              </a:solidFill>
            </a:endParaRPr>
          </a:p>
        </p:txBody>
      </p:sp>
      <p:sp>
        <p:nvSpPr>
          <p:cNvPr id="24609" name="TextBox 33"/>
          <p:cNvSpPr txBox="1">
            <a:spLocks noChangeArrowheads="1"/>
          </p:cNvSpPr>
          <p:nvPr/>
        </p:nvSpPr>
        <p:spPr bwMode="auto">
          <a:xfrm>
            <a:off x="4524375" y="128587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COMSATS</a:t>
            </a:r>
            <a:endParaRPr lang="ru-RU" altLang="ru-RU" b="1">
              <a:solidFill>
                <a:srgbClr val="0000FF"/>
              </a:solidFill>
            </a:endParaRPr>
          </a:p>
        </p:txBody>
      </p:sp>
      <p:pic>
        <p:nvPicPr>
          <p:cNvPr id="24610" name="Picture 7" descr="C:\Users\z.bazargul\Desktop\Anar Documents\Erasmus +\Erasmus + 2016\Для мониторинга\Институтциональный мониторинг\Для мониторинга\Презентация Буркитбаева\1024px-COMSATS_Logo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071564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1" name="TextBox 32"/>
          <p:cNvSpPr txBox="1">
            <a:spLocks noChangeArrowheads="1"/>
          </p:cNvSpPr>
          <p:nvPr/>
        </p:nvSpPr>
        <p:spPr bwMode="auto">
          <a:xfrm>
            <a:off x="6418263" y="1895475"/>
            <a:ext cx="408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</a:rPr>
              <a:t>New Silk Road Universities Alliance</a:t>
            </a:r>
            <a:endParaRPr lang="ru-RU" altLang="ru-RU" b="1">
              <a:solidFill>
                <a:srgbClr val="0000FF"/>
              </a:solidFill>
            </a:endParaRPr>
          </a:p>
        </p:txBody>
      </p:sp>
      <p:pic>
        <p:nvPicPr>
          <p:cNvPr id="24612" name="Picture 6" descr="C:\Users\Ainur.baimurzina\Desktop\поездка в Корею\презентация\photos\logo_e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117601"/>
            <a:ext cx="5381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3" name="TextBox 34"/>
          <p:cNvSpPr txBox="1">
            <a:spLocks noChangeArrowheads="1"/>
          </p:cNvSpPr>
          <p:nvPr/>
        </p:nvSpPr>
        <p:spPr bwMode="auto">
          <a:xfrm>
            <a:off x="6713538" y="1238250"/>
            <a:ext cx="395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FF"/>
                </a:solidFill>
              </a:rPr>
              <a:t>Global UNAI Hub on Sustainability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2058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330926"/>
            <a:ext cx="8813074" cy="923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международного отдела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8" y="1828800"/>
            <a:ext cx="10615748" cy="4491237"/>
          </a:xfrm>
        </p:spPr>
        <p:txBody>
          <a:bodyPr>
            <a:normAutofit/>
          </a:bodyPr>
          <a:lstStyle/>
          <a:p>
            <a:r>
              <a:rPr lang="ru-RU" b="1" dirty="0"/>
              <a:t>1. Консультирование по вопросам международной академической мобильности</a:t>
            </a:r>
            <a:endParaRPr lang="ru-RU" dirty="0"/>
          </a:p>
          <a:p>
            <a:r>
              <a:rPr lang="ru-RU" dirty="0"/>
              <a:t>1) сроки оказания университетской услуги – 5-10 минут;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2) максимально допустимое время ожидания – 5-10 минут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3) максимально допустимое время обслуживания – не более  15 минут;</a:t>
            </a:r>
          </a:p>
          <a:p>
            <a:pPr marL="0" indent="0">
              <a:buNone/>
            </a:pPr>
            <a:r>
              <a:rPr lang="ru-RU" dirty="0" smtClean="0"/>
              <a:t> 4</a:t>
            </a:r>
            <a:r>
              <a:rPr lang="ru-RU" dirty="0"/>
              <a:t>) результат оказания университетской услуги – консультация; </a:t>
            </a:r>
          </a:p>
          <a:p>
            <a:r>
              <a:rPr lang="ru-RU" dirty="0" smtClean="0"/>
              <a:t>5</a:t>
            </a:r>
            <a:r>
              <a:rPr lang="ru-RU" dirty="0"/>
              <a:t>) вид финансовой услуги – бесплатно; </a:t>
            </a:r>
          </a:p>
          <a:p>
            <a:r>
              <a:rPr lang="ru-RU" dirty="0" smtClean="0"/>
              <a:t>6</a:t>
            </a:r>
            <a:r>
              <a:rPr lang="ru-RU" dirty="0"/>
              <a:t>) форма оказания университетской услуги –  бумажная/ устная. Прием осуществляется в порядке «электронной» очереди, без предварительной записи и ускоренного обслуживания;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6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83" y="357051"/>
            <a:ext cx="10023566" cy="1410789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kk-K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еречень документов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краткосрочной академической мобильности: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67840"/>
            <a:ext cx="10058400" cy="410125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-заявление </a:t>
            </a:r>
            <a:r>
              <a:rPr lang="ru-RU" dirty="0"/>
              <a:t>на имя ректора о командировании обучающегося за границу (пишется от руки); </a:t>
            </a:r>
          </a:p>
          <a:p>
            <a:pPr lvl="0"/>
            <a:r>
              <a:rPr lang="ru-RU" dirty="0" smtClean="0"/>
              <a:t>-копия </a:t>
            </a:r>
            <a:r>
              <a:rPr lang="ru-RU" dirty="0"/>
              <a:t>приглашения с нотариально заверенным </a:t>
            </a:r>
            <a:r>
              <a:rPr lang="ru-RU" u="sng" dirty="0"/>
              <a:t>переводом</a:t>
            </a:r>
            <a:r>
              <a:rPr lang="ru-RU" dirty="0"/>
              <a:t> на государственный и</a:t>
            </a:r>
            <a:r>
              <a:rPr lang="kk-KZ" dirty="0"/>
              <a:t>ли</a:t>
            </a:r>
            <a:r>
              <a:rPr lang="ru-RU" dirty="0"/>
              <a:t> русский языки с указанием периода пребывания, цели поездки</a:t>
            </a:r>
            <a:r>
              <a:rPr lang="kk-KZ" dirty="0"/>
              <a:t>; </a:t>
            </a:r>
            <a:r>
              <a:rPr lang="ru-RU" dirty="0"/>
              <a:t>(</a:t>
            </a:r>
            <a:r>
              <a:rPr lang="kk-KZ" i="1" dirty="0"/>
              <a:t>нотариально заверяется оригинал перевода</a:t>
            </a:r>
            <a:r>
              <a:rPr lang="ru-RU" dirty="0"/>
              <a:t>)</a:t>
            </a:r>
            <a:r>
              <a:rPr lang="kk-KZ" dirty="0"/>
              <a:t>, </a:t>
            </a:r>
            <a:r>
              <a:rPr lang="kk-KZ" i="1" dirty="0"/>
              <a:t>приглашения на русском языке также необходимо заверять нотариально</a:t>
            </a:r>
            <a:r>
              <a:rPr lang="ru-RU" i="1" dirty="0"/>
              <a:t>.</a:t>
            </a:r>
            <a:endParaRPr lang="ru-RU" dirty="0"/>
          </a:p>
          <a:p>
            <a:pPr lvl="0"/>
            <a:r>
              <a:rPr lang="ru-RU" dirty="0" smtClean="0"/>
              <a:t>-выписка </a:t>
            </a:r>
            <a:r>
              <a:rPr lang="ru-RU" dirty="0"/>
              <a:t>заседания Ученого совета факультета о разрешении на выезд обучающегося, с печатью;</a:t>
            </a:r>
          </a:p>
          <a:p>
            <a:pPr lvl="0"/>
            <a:r>
              <a:rPr lang="kk-KZ" dirty="0" smtClean="0"/>
              <a:t>-программа </a:t>
            </a:r>
            <a:r>
              <a:rPr lang="kk-KZ" dirty="0"/>
              <a:t>стажировки, предлагаемая приглашающей стороной</a:t>
            </a:r>
            <a:r>
              <a:rPr lang="ru-RU" dirty="0"/>
              <a:t>;</a:t>
            </a:r>
            <a:r>
              <a:rPr lang="ru-RU" i="1" dirty="0"/>
              <a:t> (</a:t>
            </a:r>
            <a:r>
              <a:rPr lang="kk-KZ" i="1" dirty="0"/>
              <a:t>переводить не нужно</a:t>
            </a:r>
            <a:r>
              <a:rPr lang="ru-RU" dirty="0"/>
              <a:t>);</a:t>
            </a:r>
          </a:p>
          <a:p>
            <a:pPr lvl="0"/>
            <a:r>
              <a:rPr lang="ru-RU" dirty="0" smtClean="0"/>
              <a:t>-план </a:t>
            </a:r>
            <a:r>
              <a:rPr lang="ru-RU" dirty="0"/>
              <a:t>командировки с титульным листом (подписанный </a:t>
            </a:r>
            <a:r>
              <a:rPr lang="ru-RU" dirty="0" err="1"/>
              <a:t>зав.кафедрой</a:t>
            </a:r>
            <a:r>
              <a:rPr lang="ru-RU" dirty="0"/>
              <a:t> и деканом</a:t>
            </a:r>
            <a:r>
              <a:rPr lang="kk-KZ" dirty="0"/>
              <a:t>, ПЕЧАТЬ</a:t>
            </a:r>
            <a:r>
              <a:rPr lang="ru-RU" dirty="0"/>
              <a:t>), (указать страну, город, учреждение образования, возможные перемещения, сроки пребывания, цели, задачи, планируемые виды работ</a:t>
            </a:r>
            <a:r>
              <a:rPr lang="kk-KZ" dirty="0"/>
              <a:t>;</a:t>
            </a:r>
            <a:endParaRPr lang="ru-RU" dirty="0"/>
          </a:p>
          <a:p>
            <a:pPr lvl="0"/>
            <a:r>
              <a:rPr lang="kk-KZ" dirty="0" smtClean="0"/>
              <a:t>-смета </a:t>
            </a:r>
            <a:r>
              <a:rPr lang="kk-KZ" dirty="0"/>
              <a:t>расходов</a:t>
            </a:r>
            <a:r>
              <a:rPr lang="ru-RU" dirty="0"/>
              <a:t>;</a:t>
            </a:r>
          </a:p>
          <a:p>
            <a:pPr lvl="0"/>
            <a:r>
              <a:rPr lang="kk-KZ" dirty="0" smtClean="0"/>
              <a:t>-сертификат </a:t>
            </a:r>
            <a:r>
              <a:rPr lang="kk-KZ" dirty="0"/>
              <a:t>о владении иностранным языком </a:t>
            </a:r>
            <a:r>
              <a:rPr lang="ru-RU" dirty="0"/>
              <a:t>(</a:t>
            </a:r>
            <a:r>
              <a:rPr lang="kk-KZ" i="1" dirty="0"/>
              <a:t>переводить не нужно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54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8" y="182880"/>
            <a:ext cx="9596846" cy="150658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документов </a:t>
            </a:r>
            <a:b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долгосрочной академической мобильности:</a:t>
            </a:r>
            <a:b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заявление </a:t>
            </a:r>
            <a:r>
              <a:rPr lang="ru-RU" dirty="0"/>
              <a:t>на имя ректора о командировании обучающегося за границу по форме (пишется от руки);</a:t>
            </a:r>
          </a:p>
          <a:p>
            <a:pPr lvl="0"/>
            <a:r>
              <a:rPr lang="ru-RU" dirty="0"/>
              <a:t>заявление обучающегося по форме, утвержденной Правилами организации учебного процесса по кредитной технологии обучения;</a:t>
            </a:r>
          </a:p>
          <a:p>
            <a:pPr lvl="0"/>
            <a:r>
              <a:rPr lang="ru-RU" dirty="0"/>
              <a:t>индивидуальный учебный план, согласованный с ЦДО (</a:t>
            </a:r>
            <a:r>
              <a:rPr lang="ru-RU" i="1" dirty="0"/>
              <a:t>при обучении по ДОТ);</a:t>
            </a:r>
            <a:endParaRPr lang="ru-RU" dirty="0"/>
          </a:p>
          <a:p>
            <a:pPr lvl="0"/>
            <a:r>
              <a:rPr lang="ru-RU" dirty="0" err="1"/>
              <a:t>транскрипт</a:t>
            </a:r>
            <a:r>
              <a:rPr lang="ru-RU" dirty="0"/>
              <a:t> (из офиса-регистратора);</a:t>
            </a:r>
          </a:p>
          <a:p>
            <a:pPr lvl="0"/>
            <a:r>
              <a:rPr lang="ru-RU" dirty="0"/>
              <a:t>сертификат о владении иностранным языком;</a:t>
            </a:r>
          </a:p>
          <a:p>
            <a:pPr lvl="0"/>
            <a:r>
              <a:rPr lang="ru-RU" dirty="0"/>
              <a:t>копия официального приглашения зарубежного вуза с нотариально заверенным переводом;</a:t>
            </a:r>
          </a:p>
          <a:p>
            <a:pPr lvl="0"/>
            <a:r>
              <a:rPr lang="ru-RU" dirty="0"/>
              <a:t>соглашение трехстороннее, подписанное между обучающимся, принимающим и отправляющим высшими учебными заведениями;</a:t>
            </a:r>
          </a:p>
          <a:p>
            <a:pPr lvl="0"/>
            <a:r>
              <a:rPr lang="ru-RU" dirty="0"/>
              <a:t>выписка решения Ученого Совета факультета;</a:t>
            </a:r>
          </a:p>
          <a:p>
            <a:pPr lvl="0"/>
            <a:r>
              <a:rPr lang="ru-RU" dirty="0"/>
              <a:t>медицинская справка из ЦГКБ установленного образца для выезда за рубеж 082.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09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</TotalTime>
  <Words>972</Words>
  <Application>Microsoft Office PowerPoint</Application>
  <PresentationFormat>Широкоэкранный</PresentationFormat>
  <Paragraphs>106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Batang</vt:lpstr>
      <vt:lpstr>ＭＳ Ｐゴシック</vt:lpstr>
      <vt:lpstr>Arial</vt:lpstr>
      <vt:lpstr>Calibri</vt:lpstr>
      <vt:lpstr>Calibri Light</vt:lpstr>
      <vt:lpstr>Cambria</vt:lpstr>
      <vt:lpstr>Century Schoolbook</vt:lpstr>
      <vt:lpstr>Georgia</vt:lpstr>
      <vt:lpstr>Helvetica</vt:lpstr>
      <vt:lpstr>HG明朝B</vt:lpstr>
      <vt:lpstr>Times New Roman</vt:lpstr>
      <vt:lpstr>Ретро</vt:lpstr>
      <vt:lpstr>Диаграмма Microsoft Excel</vt:lpstr>
      <vt:lpstr>     </vt:lpstr>
      <vt:lpstr>Презентация PowerPoint</vt:lpstr>
      <vt:lpstr>Исходящая академическая мобильность </vt:lpstr>
      <vt:lpstr>     Сектор обеспечения международной                              академической мобильности  </vt:lpstr>
      <vt:lpstr>ГЕОГРАФИЯ МЕЖДУНАРОДНОГО  СОТРУДНИЧЕСТВА</vt:lpstr>
      <vt:lpstr>Презентация PowerPoint</vt:lpstr>
      <vt:lpstr>         Услуги международного отдела</vt:lpstr>
      <vt:lpstr>Перечень документов Для краткосрочной академической мобильности: </vt:lpstr>
      <vt:lpstr>Перечень документов  Для долгосрочной академической мобильности: </vt:lpstr>
      <vt:lpstr>     Заграничная командировка профессорско-преподавательского состава и сотрудников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визовой поддержки иностранным гражданам </vt:lpstr>
      <vt:lpstr> ИНОСТРАННЫЕ ОБУЧАЮЩИЕСЯ </vt:lpstr>
      <vt:lpstr>ИНОСТРАННЫЕ ОБУЧАЮЩИЕСЯ РАЗРЕЗЕ ФАКУЛЬТЕТОВ </vt:lpstr>
      <vt:lpstr>          Оформление визовой поддержки</vt:lpstr>
      <vt:lpstr>Перечень документов: </vt:lpstr>
      <vt:lpstr>Оформление временной регистрации/перерегистрации иностранных граждан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Танасогло Евгения</dc:creator>
  <cp:lastModifiedBy>Танасогло Евгения</cp:lastModifiedBy>
  <cp:revision>22</cp:revision>
  <dcterms:created xsi:type="dcterms:W3CDTF">2017-06-14T07:47:58Z</dcterms:created>
  <dcterms:modified xsi:type="dcterms:W3CDTF">2017-06-19T02:57:25Z</dcterms:modified>
</cp:coreProperties>
</file>