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8" r:id="rId1"/>
  </p:sldMasterIdLst>
  <p:notesMasterIdLst>
    <p:notesMasterId r:id="rId34"/>
  </p:notesMasterIdLst>
  <p:sldIdLst>
    <p:sldId id="322" r:id="rId2"/>
    <p:sldId id="386" r:id="rId3"/>
    <p:sldId id="479" r:id="rId4"/>
    <p:sldId id="502" r:id="rId5"/>
    <p:sldId id="480" r:id="rId6"/>
    <p:sldId id="430" r:id="rId7"/>
    <p:sldId id="465" r:id="rId8"/>
    <p:sldId id="460" r:id="rId9"/>
    <p:sldId id="450" r:id="rId10"/>
    <p:sldId id="483" r:id="rId11"/>
    <p:sldId id="493" r:id="rId12"/>
    <p:sldId id="503" r:id="rId13"/>
    <p:sldId id="466" r:id="rId14"/>
    <p:sldId id="459" r:id="rId15"/>
    <p:sldId id="469" r:id="rId16"/>
    <p:sldId id="501" r:id="rId17"/>
    <p:sldId id="461" r:id="rId18"/>
    <p:sldId id="464" r:id="rId19"/>
    <p:sldId id="443" r:id="rId20"/>
    <p:sldId id="439" r:id="rId21"/>
    <p:sldId id="484" r:id="rId22"/>
    <p:sldId id="500" r:id="rId23"/>
    <p:sldId id="494" r:id="rId24"/>
    <p:sldId id="490" r:id="rId25"/>
    <p:sldId id="491" r:id="rId26"/>
    <p:sldId id="463" r:id="rId27"/>
    <p:sldId id="492" r:id="rId28"/>
    <p:sldId id="499" r:id="rId29"/>
    <p:sldId id="498" r:id="rId30"/>
    <p:sldId id="448" r:id="rId31"/>
    <p:sldId id="478" r:id="rId32"/>
    <p:sldId id="47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821108"/>
    <a:srgbClr val="13A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Заработная плата</c:v>
                </c:pt>
                <c:pt idx="1">
                  <c:v>Выплаты стимулирующего характера (KPI, рейтинги и бонусы)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DBBF6-C299-4A51-9F70-5251EEFC77FB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0986F1-5E5C-4FDA-ADED-14A84128451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Индикативный план вуза: основные задачи и показатели</a:t>
          </a:r>
          <a:endParaRPr lang="ru-RU" sz="2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561BF1-6F6F-4008-A94A-C5D15477E7AD}" type="parTrans" cxnId="{A4607808-BC83-42EF-BD96-056AAD826210}">
      <dgm:prSet/>
      <dgm:spPr/>
      <dgm:t>
        <a:bodyPr/>
        <a:lstStyle/>
        <a:p>
          <a:endParaRPr lang="ru-RU"/>
        </a:p>
      </dgm:t>
    </dgm:pt>
    <dgm:pt modelId="{073690D7-5DE0-4AC7-B08B-7A6CD102BDDE}" type="sibTrans" cxnId="{A4607808-BC83-42EF-BD96-056AAD826210}">
      <dgm:prSet/>
      <dgm:spPr/>
      <dgm:t>
        <a:bodyPr/>
        <a:lstStyle/>
        <a:p>
          <a:endParaRPr lang="ru-RU"/>
        </a:p>
      </dgm:t>
    </dgm:pt>
    <dgm:pt modelId="{B876CF80-D481-464B-94AB-25A6BC72ABFB}">
      <dgm:prSet phldrT="[Текст]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Индикативный план факультетов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CF04296-B159-4E95-8434-6E1BBC7A5805}" type="parTrans" cxnId="{57FD6B09-9725-4818-A1BD-FC426EDE6F3C}">
      <dgm:prSet/>
      <dgm:spPr/>
      <dgm:t>
        <a:bodyPr/>
        <a:lstStyle/>
        <a:p>
          <a:endParaRPr lang="ru-RU"/>
        </a:p>
      </dgm:t>
    </dgm:pt>
    <dgm:pt modelId="{EA564873-56AC-4843-A4EF-F2C148467955}" type="sibTrans" cxnId="{57FD6B09-9725-4818-A1BD-FC426EDE6F3C}">
      <dgm:prSet/>
      <dgm:spPr/>
      <dgm:t>
        <a:bodyPr/>
        <a:lstStyle/>
        <a:p>
          <a:endParaRPr lang="ru-RU"/>
        </a:p>
      </dgm:t>
    </dgm:pt>
    <dgm:pt modelId="{68F1EC8A-836D-4A1B-A44F-E7750E1CCA8A}">
      <dgm:prSet phldrT="[Текст]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Индикативный план кафедр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EEDDF6-A039-4E86-BB63-0AE89D13F341}" type="parTrans" cxnId="{5EEE16CE-6D29-4962-93F2-55F854570A66}">
      <dgm:prSet/>
      <dgm:spPr/>
      <dgm:t>
        <a:bodyPr/>
        <a:lstStyle/>
        <a:p>
          <a:endParaRPr lang="ru-RU"/>
        </a:p>
      </dgm:t>
    </dgm:pt>
    <dgm:pt modelId="{886F177E-DB79-4ECF-9439-C41B9F52A5D9}" type="sibTrans" cxnId="{5EEE16CE-6D29-4962-93F2-55F854570A66}">
      <dgm:prSet/>
      <dgm:spPr/>
      <dgm:t>
        <a:bodyPr/>
        <a:lstStyle/>
        <a:p>
          <a:endParaRPr lang="ru-RU"/>
        </a:p>
      </dgm:t>
    </dgm:pt>
    <dgm:pt modelId="{8DA48887-2386-46A5-BB1B-4BC8AFC2AB6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Рейтинг Университета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84CC7B7C-8589-472B-A8F9-2A27A5BAC4E5}" type="parTrans" cxnId="{1C777CD9-938F-419E-A3AC-ABEDFEA5E668}">
      <dgm:prSet/>
      <dgm:spPr/>
      <dgm:t>
        <a:bodyPr/>
        <a:lstStyle/>
        <a:p>
          <a:endParaRPr lang="ru-RU"/>
        </a:p>
      </dgm:t>
    </dgm:pt>
    <dgm:pt modelId="{0DE857F8-7EF4-4E74-9C1D-05DFE8959E58}" type="sibTrans" cxnId="{1C777CD9-938F-419E-A3AC-ABEDFEA5E668}">
      <dgm:prSet/>
      <dgm:spPr/>
      <dgm:t>
        <a:bodyPr/>
        <a:lstStyle/>
        <a:p>
          <a:endParaRPr lang="ru-RU"/>
        </a:p>
      </dgm:t>
    </dgm:pt>
    <dgm:pt modelId="{612E25ED-D7D9-4899-90D6-01A7D976AA9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Рейтинг факультетов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73291AA5-186A-4F51-8D4D-049290E7311B}" type="parTrans" cxnId="{0E4D8C8C-C168-4FC4-91FC-F3BD3C18708E}">
      <dgm:prSet/>
      <dgm:spPr/>
      <dgm:t>
        <a:bodyPr/>
        <a:lstStyle/>
        <a:p>
          <a:endParaRPr lang="ru-RU"/>
        </a:p>
      </dgm:t>
    </dgm:pt>
    <dgm:pt modelId="{1C943536-5342-41DB-948D-389F04B71FDC}" type="sibTrans" cxnId="{0E4D8C8C-C168-4FC4-91FC-F3BD3C18708E}">
      <dgm:prSet/>
      <dgm:spPr/>
      <dgm:t>
        <a:bodyPr/>
        <a:lstStyle/>
        <a:p>
          <a:endParaRPr lang="ru-RU"/>
        </a:p>
      </dgm:t>
    </dgm:pt>
    <dgm:pt modelId="{E419DFE7-0878-40EF-8DA5-69A96A236523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Рейтинг кафедр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661E97-4B94-4393-BFDB-DFC3833C90EF}" type="parTrans" cxnId="{60486809-8BC0-4E87-9B8E-30736C0A1DE9}">
      <dgm:prSet/>
      <dgm:spPr/>
      <dgm:t>
        <a:bodyPr/>
        <a:lstStyle/>
        <a:p>
          <a:endParaRPr lang="ru-RU"/>
        </a:p>
      </dgm:t>
    </dgm:pt>
    <dgm:pt modelId="{021950B3-CDB4-40A4-8C07-8E0130397990}" type="sibTrans" cxnId="{60486809-8BC0-4E87-9B8E-30736C0A1DE9}">
      <dgm:prSet/>
      <dgm:spPr/>
      <dgm:t>
        <a:bodyPr/>
        <a:lstStyle/>
        <a:p>
          <a:endParaRPr lang="ru-RU"/>
        </a:p>
      </dgm:t>
    </dgm:pt>
    <dgm:pt modelId="{7029687B-E831-4E1A-ACB3-6C07356DABAA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Индивидуальный индикативный план преподавателей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A4D1E-401D-4359-8531-C1DDCEEBF8F7}" type="parTrans" cxnId="{9377F1B6-DCA1-4BD1-92D7-3D13058D287E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88A48D1-23E5-4956-A43B-50D032E8B75C}" type="sibTrans" cxnId="{9377F1B6-DCA1-4BD1-92D7-3D13058D287E}">
      <dgm:prSet/>
      <dgm:spPr/>
      <dgm:t>
        <a:bodyPr/>
        <a:lstStyle/>
        <a:p>
          <a:endParaRPr lang="ru-RU"/>
        </a:p>
      </dgm:t>
    </dgm:pt>
    <dgm:pt modelId="{40B43A5A-C239-4A2D-A69A-40EDA1C9C156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Рейтинг преподавателей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E5540FE-F269-414E-86FA-87118D45CB57}" type="parTrans" cxnId="{CEF260A5-90AA-495D-92F6-225260B6493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C2A38604-9B71-4FCA-ACFC-2A7D6DF72E5E}" type="sibTrans" cxnId="{CEF260A5-90AA-495D-92F6-225260B6493C}">
      <dgm:prSet/>
      <dgm:spPr/>
      <dgm:t>
        <a:bodyPr/>
        <a:lstStyle/>
        <a:p>
          <a:endParaRPr lang="ru-RU"/>
        </a:p>
      </dgm:t>
    </dgm:pt>
    <dgm:pt modelId="{F3A21394-B02F-48B8-8FFA-E8824F91047F}" type="pres">
      <dgm:prSet presAssocID="{385DBBF6-C299-4A51-9F70-5251EEFC77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985334-EF3B-4934-808B-DFFD7D6E1611}" type="pres">
      <dgm:prSet presAssocID="{240986F1-5E5C-4FDA-ADED-14A841284518}" presName="root" presStyleCnt="0"/>
      <dgm:spPr/>
    </dgm:pt>
    <dgm:pt modelId="{3FF9E24F-6674-4602-B06D-0EAE6D3F0B20}" type="pres">
      <dgm:prSet presAssocID="{240986F1-5E5C-4FDA-ADED-14A841284518}" presName="rootComposite" presStyleCnt="0"/>
      <dgm:spPr/>
    </dgm:pt>
    <dgm:pt modelId="{D2F4DF99-32E3-4BCB-B605-044552E814D9}" type="pres">
      <dgm:prSet presAssocID="{240986F1-5E5C-4FDA-ADED-14A841284518}" presName="rootText" presStyleLbl="node1" presStyleIdx="0" presStyleCnt="2" custScaleX="192565" custLinFactNeighborX="-56708"/>
      <dgm:spPr/>
      <dgm:t>
        <a:bodyPr/>
        <a:lstStyle/>
        <a:p>
          <a:endParaRPr lang="ru-RU"/>
        </a:p>
      </dgm:t>
    </dgm:pt>
    <dgm:pt modelId="{E7ACB74F-6AF6-49DF-BEB3-A81A9C413F68}" type="pres">
      <dgm:prSet presAssocID="{240986F1-5E5C-4FDA-ADED-14A8412845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D540CF2-CB9B-4266-ABB2-D8A844340F3B}" type="pres">
      <dgm:prSet presAssocID="{240986F1-5E5C-4FDA-ADED-14A841284518}" presName="childShape" presStyleCnt="0"/>
      <dgm:spPr/>
    </dgm:pt>
    <dgm:pt modelId="{47107692-FD2B-4094-B651-4C8597F260FE}" type="pres">
      <dgm:prSet presAssocID="{8CF04296-B159-4E95-8434-6E1BBC7A580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933045C-D7DF-42C1-AD3F-2A262A89C8F5}" type="pres">
      <dgm:prSet presAssocID="{B876CF80-D481-464B-94AB-25A6BC72ABFB}" presName="childText" presStyleLbl="bgAcc1" presStyleIdx="0" presStyleCnt="6" custScaleX="192565" custLinFactNeighborX="-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D5A0-2AE1-4897-B4DA-44D8F4DD15F7}" type="pres">
      <dgm:prSet presAssocID="{16EEDDF6-A039-4E86-BB63-0AE89D13F341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E30C4B8-0D12-4B2F-B9A5-3761EEC22FC5}" type="pres">
      <dgm:prSet presAssocID="{68F1EC8A-836D-4A1B-A44F-E7750E1CCA8A}" presName="childText" presStyleLbl="bgAcc1" presStyleIdx="1" presStyleCnt="6" custScaleX="192565" custLinFactNeighborX="-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A00A4-8AED-4070-8EA8-B439CC4E3FEA}" type="pres">
      <dgm:prSet presAssocID="{6ECA4D1E-401D-4359-8531-C1DDCEEBF8F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9A6F4BA-2596-488A-A036-5B1A426AE785}" type="pres">
      <dgm:prSet presAssocID="{7029687B-E831-4E1A-ACB3-6C07356DABAA}" presName="childText" presStyleLbl="bgAcc1" presStyleIdx="2" presStyleCnt="6" custScaleX="192565" custLinFactNeighborX="-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19BC3-52D2-49DD-BACE-44A53541B68F}" type="pres">
      <dgm:prSet presAssocID="{8DA48887-2386-46A5-BB1B-4BC8AFC2AB6E}" presName="root" presStyleCnt="0"/>
      <dgm:spPr/>
    </dgm:pt>
    <dgm:pt modelId="{7BF51511-753A-4E8A-9C0B-EF09BE3DD77D}" type="pres">
      <dgm:prSet presAssocID="{8DA48887-2386-46A5-BB1B-4BC8AFC2AB6E}" presName="rootComposite" presStyleCnt="0"/>
      <dgm:spPr/>
    </dgm:pt>
    <dgm:pt modelId="{B54D8C25-C784-489A-A722-4198357C8604}" type="pres">
      <dgm:prSet presAssocID="{8DA48887-2386-46A5-BB1B-4BC8AFC2AB6E}" presName="rootText" presStyleLbl="node1" presStyleIdx="1" presStyleCnt="2" custScaleX="213417"/>
      <dgm:spPr/>
      <dgm:t>
        <a:bodyPr/>
        <a:lstStyle/>
        <a:p>
          <a:endParaRPr lang="ru-RU"/>
        </a:p>
      </dgm:t>
    </dgm:pt>
    <dgm:pt modelId="{E7C9DAF8-D849-4F3D-8F92-E59F9293258A}" type="pres">
      <dgm:prSet presAssocID="{8DA48887-2386-46A5-BB1B-4BC8AFC2AB6E}" presName="rootConnector" presStyleLbl="node1" presStyleIdx="1" presStyleCnt="2"/>
      <dgm:spPr/>
      <dgm:t>
        <a:bodyPr/>
        <a:lstStyle/>
        <a:p>
          <a:endParaRPr lang="ru-RU"/>
        </a:p>
      </dgm:t>
    </dgm:pt>
    <dgm:pt modelId="{3147CBC2-02F4-4DC1-BB9D-D532FB6720B6}" type="pres">
      <dgm:prSet presAssocID="{8DA48887-2386-46A5-BB1B-4BC8AFC2AB6E}" presName="childShape" presStyleCnt="0"/>
      <dgm:spPr/>
    </dgm:pt>
    <dgm:pt modelId="{8307956B-7709-43A6-B8D1-1145C55BB1DB}" type="pres">
      <dgm:prSet presAssocID="{73291AA5-186A-4F51-8D4D-049290E7311B}" presName="Name13" presStyleLbl="parChTrans1D2" presStyleIdx="3" presStyleCnt="6"/>
      <dgm:spPr/>
      <dgm:t>
        <a:bodyPr/>
        <a:lstStyle/>
        <a:p>
          <a:endParaRPr lang="ru-RU"/>
        </a:p>
      </dgm:t>
    </dgm:pt>
    <dgm:pt modelId="{92D5EC52-BC42-445D-9636-A1FEAB7C907E}" type="pres">
      <dgm:prSet presAssocID="{612E25ED-D7D9-4899-90D6-01A7D976AA9A}" presName="childText" presStyleLbl="bgAcc1" presStyleIdx="3" presStyleCnt="6" custScaleX="21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67855-994F-4969-BBAE-1C1244F2362F}" type="pres">
      <dgm:prSet presAssocID="{DC661E97-4B94-4393-BFDB-DFC3833C90E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02C5D14-8B87-4D98-8347-513AD34B82AB}" type="pres">
      <dgm:prSet presAssocID="{E419DFE7-0878-40EF-8DA5-69A96A236523}" presName="childText" presStyleLbl="bgAcc1" presStyleIdx="4" presStyleCnt="6" custScaleX="21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8A67-32B8-4E00-9168-07C01616000E}" type="pres">
      <dgm:prSet presAssocID="{EE5540FE-F269-414E-86FA-87118D45CB5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D0C1796F-C611-4B16-9726-2043158B4D04}" type="pres">
      <dgm:prSet presAssocID="{40B43A5A-C239-4A2D-A69A-40EDA1C9C156}" presName="childText" presStyleLbl="bgAcc1" presStyleIdx="5" presStyleCnt="6" custScaleX="21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78DA1-D8EF-439F-B907-75E2A7CF184D}" type="presOf" srcId="{7029687B-E831-4E1A-ACB3-6C07356DABAA}" destId="{49A6F4BA-2596-488A-A036-5B1A426AE785}" srcOrd="0" destOrd="0" presId="urn:microsoft.com/office/officeart/2005/8/layout/hierarchy3"/>
    <dgm:cxn modelId="{1C777CD9-938F-419E-A3AC-ABEDFEA5E668}" srcId="{385DBBF6-C299-4A51-9F70-5251EEFC77FB}" destId="{8DA48887-2386-46A5-BB1B-4BC8AFC2AB6E}" srcOrd="1" destOrd="0" parTransId="{84CC7B7C-8589-472B-A8F9-2A27A5BAC4E5}" sibTransId="{0DE857F8-7EF4-4E74-9C1D-05DFE8959E58}"/>
    <dgm:cxn modelId="{5EEE16CE-6D29-4962-93F2-55F854570A66}" srcId="{240986F1-5E5C-4FDA-ADED-14A841284518}" destId="{68F1EC8A-836D-4A1B-A44F-E7750E1CCA8A}" srcOrd="1" destOrd="0" parTransId="{16EEDDF6-A039-4E86-BB63-0AE89D13F341}" sibTransId="{886F177E-DB79-4ECF-9439-C41B9F52A5D9}"/>
    <dgm:cxn modelId="{DC8043F7-5121-4705-BCBF-F522B31AD258}" type="presOf" srcId="{6ECA4D1E-401D-4359-8531-C1DDCEEBF8F7}" destId="{9A5A00A4-8AED-4070-8EA8-B439CC4E3FEA}" srcOrd="0" destOrd="0" presId="urn:microsoft.com/office/officeart/2005/8/layout/hierarchy3"/>
    <dgm:cxn modelId="{1DE53E16-8264-49B0-8E85-0C7823201841}" type="presOf" srcId="{68F1EC8A-836D-4A1B-A44F-E7750E1CCA8A}" destId="{2E30C4B8-0D12-4B2F-B9A5-3761EEC22FC5}" srcOrd="0" destOrd="0" presId="urn:microsoft.com/office/officeart/2005/8/layout/hierarchy3"/>
    <dgm:cxn modelId="{82C4DDD8-C88F-4304-8302-1A9DE83F9FF9}" type="presOf" srcId="{8DA48887-2386-46A5-BB1B-4BC8AFC2AB6E}" destId="{B54D8C25-C784-489A-A722-4198357C8604}" srcOrd="0" destOrd="0" presId="urn:microsoft.com/office/officeart/2005/8/layout/hierarchy3"/>
    <dgm:cxn modelId="{58608A88-184A-4827-B0F3-ECD46BF96821}" type="presOf" srcId="{B876CF80-D481-464B-94AB-25A6BC72ABFB}" destId="{0933045C-D7DF-42C1-AD3F-2A262A89C8F5}" srcOrd="0" destOrd="0" presId="urn:microsoft.com/office/officeart/2005/8/layout/hierarchy3"/>
    <dgm:cxn modelId="{1CBAB16C-7A18-4A1E-BE08-456C10288C2C}" type="presOf" srcId="{16EEDDF6-A039-4E86-BB63-0AE89D13F341}" destId="{4F82D5A0-2AE1-4897-B4DA-44D8F4DD15F7}" srcOrd="0" destOrd="0" presId="urn:microsoft.com/office/officeart/2005/8/layout/hierarchy3"/>
    <dgm:cxn modelId="{0E4D8C8C-C168-4FC4-91FC-F3BD3C18708E}" srcId="{8DA48887-2386-46A5-BB1B-4BC8AFC2AB6E}" destId="{612E25ED-D7D9-4899-90D6-01A7D976AA9A}" srcOrd="0" destOrd="0" parTransId="{73291AA5-186A-4F51-8D4D-049290E7311B}" sibTransId="{1C943536-5342-41DB-948D-389F04B71FDC}"/>
    <dgm:cxn modelId="{886B50B0-787C-4ED4-9DBC-50EBE82DCF56}" type="presOf" srcId="{73291AA5-186A-4F51-8D4D-049290E7311B}" destId="{8307956B-7709-43A6-B8D1-1145C55BB1DB}" srcOrd="0" destOrd="0" presId="urn:microsoft.com/office/officeart/2005/8/layout/hierarchy3"/>
    <dgm:cxn modelId="{60486809-8BC0-4E87-9B8E-30736C0A1DE9}" srcId="{8DA48887-2386-46A5-BB1B-4BC8AFC2AB6E}" destId="{E419DFE7-0878-40EF-8DA5-69A96A236523}" srcOrd="1" destOrd="0" parTransId="{DC661E97-4B94-4393-BFDB-DFC3833C90EF}" sibTransId="{021950B3-CDB4-40A4-8C07-8E0130397990}"/>
    <dgm:cxn modelId="{66220E60-16BD-4ACE-A246-5C98615DE139}" type="presOf" srcId="{240986F1-5E5C-4FDA-ADED-14A841284518}" destId="{E7ACB74F-6AF6-49DF-BEB3-A81A9C413F68}" srcOrd="1" destOrd="0" presId="urn:microsoft.com/office/officeart/2005/8/layout/hierarchy3"/>
    <dgm:cxn modelId="{9377F1B6-DCA1-4BD1-92D7-3D13058D287E}" srcId="{240986F1-5E5C-4FDA-ADED-14A841284518}" destId="{7029687B-E831-4E1A-ACB3-6C07356DABAA}" srcOrd="2" destOrd="0" parTransId="{6ECA4D1E-401D-4359-8531-C1DDCEEBF8F7}" sibTransId="{088A48D1-23E5-4956-A43B-50D032E8B75C}"/>
    <dgm:cxn modelId="{9AC7BF7E-DC8B-40D8-8D9D-68C46754B8DF}" type="presOf" srcId="{385DBBF6-C299-4A51-9F70-5251EEFC77FB}" destId="{F3A21394-B02F-48B8-8FFA-E8824F91047F}" srcOrd="0" destOrd="0" presId="urn:microsoft.com/office/officeart/2005/8/layout/hierarchy3"/>
    <dgm:cxn modelId="{57FD6B09-9725-4818-A1BD-FC426EDE6F3C}" srcId="{240986F1-5E5C-4FDA-ADED-14A841284518}" destId="{B876CF80-D481-464B-94AB-25A6BC72ABFB}" srcOrd="0" destOrd="0" parTransId="{8CF04296-B159-4E95-8434-6E1BBC7A5805}" sibTransId="{EA564873-56AC-4843-A4EF-F2C148467955}"/>
    <dgm:cxn modelId="{29BD8E13-478E-4474-983D-1A305AC74440}" type="presOf" srcId="{40B43A5A-C239-4A2D-A69A-40EDA1C9C156}" destId="{D0C1796F-C611-4B16-9726-2043158B4D04}" srcOrd="0" destOrd="0" presId="urn:microsoft.com/office/officeart/2005/8/layout/hierarchy3"/>
    <dgm:cxn modelId="{9A077348-3404-4EDF-A65D-6F33C2B4F78E}" type="presOf" srcId="{8CF04296-B159-4E95-8434-6E1BBC7A5805}" destId="{47107692-FD2B-4094-B651-4C8597F260FE}" srcOrd="0" destOrd="0" presId="urn:microsoft.com/office/officeart/2005/8/layout/hierarchy3"/>
    <dgm:cxn modelId="{55DAB831-EE0B-4D60-A8A0-C3CD518CFB0D}" type="presOf" srcId="{EE5540FE-F269-414E-86FA-87118D45CB57}" destId="{D6A88A67-32B8-4E00-9168-07C01616000E}" srcOrd="0" destOrd="0" presId="urn:microsoft.com/office/officeart/2005/8/layout/hierarchy3"/>
    <dgm:cxn modelId="{3FAF287A-DE2A-4229-8B3C-B94DD6782CA8}" type="presOf" srcId="{240986F1-5E5C-4FDA-ADED-14A841284518}" destId="{D2F4DF99-32E3-4BCB-B605-044552E814D9}" srcOrd="0" destOrd="0" presId="urn:microsoft.com/office/officeart/2005/8/layout/hierarchy3"/>
    <dgm:cxn modelId="{A4607808-BC83-42EF-BD96-056AAD826210}" srcId="{385DBBF6-C299-4A51-9F70-5251EEFC77FB}" destId="{240986F1-5E5C-4FDA-ADED-14A841284518}" srcOrd="0" destOrd="0" parTransId="{C0561BF1-6F6F-4008-A94A-C5D15477E7AD}" sibTransId="{073690D7-5DE0-4AC7-B08B-7A6CD102BDDE}"/>
    <dgm:cxn modelId="{11FCE4E5-99C1-4B95-BC7C-291227A217EE}" type="presOf" srcId="{8DA48887-2386-46A5-BB1B-4BC8AFC2AB6E}" destId="{E7C9DAF8-D849-4F3D-8F92-E59F9293258A}" srcOrd="1" destOrd="0" presId="urn:microsoft.com/office/officeart/2005/8/layout/hierarchy3"/>
    <dgm:cxn modelId="{AAF4AEA3-CCE9-432B-A146-EBD5E3065BA3}" type="presOf" srcId="{E419DFE7-0878-40EF-8DA5-69A96A236523}" destId="{102C5D14-8B87-4D98-8347-513AD34B82AB}" srcOrd="0" destOrd="0" presId="urn:microsoft.com/office/officeart/2005/8/layout/hierarchy3"/>
    <dgm:cxn modelId="{71700F80-37F0-4977-802F-8DA2FD150BCC}" type="presOf" srcId="{DC661E97-4B94-4393-BFDB-DFC3833C90EF}" destId="{1B767855-994F-4969-BBAE-1C1244F2362F}" srcOrd="0" destOrd="0" presId="urn:microsoft.com/office/officeart/2005/8/layout/hierarchy3"/>
    <dgm:cxn modelId="{CEF260A5-90AA-495D-92F6-225260B6493C}" srcId="{8DA48887-2386-46A5-BB1B-4BC8AFC2AB6E}" destId="{40B43A5A-C239-4A2D-A69A-40EDA1C9C156}" srcOrd="2" destOrd="0" parTransId="{EE5540FE-F269-414E-86FA-87118D45CB57}" sibTransId="{C2A38604-9B71-4FCA-ACFC-2A7D6DF72E5E}"/>
    <dgm:cxn modelId="{A5E49C94-FBA3-4AF2-8AF1-5D35FD6F018B}" type="presOf" srcId="{612E25ED-D7D9-4899-90D6-01A7D976AA9A}" destId="{92D5EC52-BC42-445D-9636-A1FEAB7C907E}" srcOrd="0" destOrd="0" presId="urn:microsoft.com/office/officeart/2005/8/layout/hierarchy3"/>
    <dgm:cxn modelId="{6DAFD45F-CF7F-4AB4-AA53-F7A7B24A7C90}" type="presParOf" srcId="{F3A21394-B02F-48B8-8FFA-E8824F91047F}" destId="{C5985334-EF3B-4934-808B-DFFD7D6E1611}" srcOrd="0" destOrd="0" presId="urn:microsoft.com/office/officeart/2005/8/layout/hierarchy3"/>
    <dgm:cxn modelId="{BA58BC88-EE8D-4BCD-AA5B-DCEDD48CDC86}" type="presParOf" srcId="{C5985334-EF3B-4934-808B-DFFD7D6E1611}" destId="{3FF9E24F-6674-4602-B06D-0EAE6D3F0B20}" srcOrd="0" destOrd="0" presId="urn:microsoft.com/office/officeart/2005/8/layout/hierarchy3"/>
    <dgm:cxn modelId="{597954A4-AE8C-4FF7-8969-D99486FDD4E0}" type="presParOf" srcId="{3FF9E24F-6674-4602-B06D-0EAE6D3F0B20}" destId="{D2F4DF99-32E3-4BCB-B605-044552E814D9}" srcOrd="0" destOrd="0" presId="urn:microsoft.com/office/officeart/2005/8/layout/hierarchy3"/>
    <dgm:cxn modelId="{FF93AF68-AF42-4F9B-AAAB-96CA971FA9C6}" type="presParOf" srcId="{3FF9E24F-6674-4602-B06D-0EAE6D3F0B20}" destId="{E7ACB74F-6AF6-49DF-BEB3-A81A9C413F68}" srcOrd="1" destOrd="0" presId="urn:microsoft.com/office/officeart/2005/8/layout/hierarchy3"/>
    <dgm:cxn modelId="{612F99FD-02FC-4A73-B208-A176BADE5562}" type="presParOf" srcId="{C5985334-EF3B-4934-808B-DFFD7D6E1611}" destId="{5D540CF2-CB9B-4266-ABB2-D8A844340F3B}" srcOrd="1" destOrd="0" presId="urn:microsoft.com/office/officeart/2005/8/layout/hierarchy3"/>
    <dgm:cxn modelId="{5C4F39CA-1787-456D-A560-096579A9638E}" type="presParOf" srcId="{5D540CF2-CB9B-4266-ABB2-D8A844340F3B}" destId="{47107692-FD2B-4094-B651-4C8597F260FE}" srcOrd="0" destOrd="0" presId="urn:microsoft.com/office/officeart/2005/8/layout/hierarchy3"/>
    <dgm:cxn modelId="{2D0C1D73-640F-4F1A-8CF7-E62812242E5F}" type="presParOf" srcId="{5D540CF2-CB9B-4266-ABB2-D8A844340F3B}" destId="{0933045C-D7DF-42C1-AD3F-2A262A89C8F5}" srcOrd="1" destOrd="0" presId="urn:microsoft.com/office/officeart/2005/8/layout/hierarchy3"/>
    <dgm:cxn modelId="{E00A0694-84E4-40D0-BB52-1E346A72DFF1}" type="presParOf" srcId="{5D540CF2-CB9B-4266-ABB2-D8A844340F3B}" destId="{4F82D5A0-2AE1-4897-B4DA-44D8F4DD15F7}" srcOrd="2" destOrd="0" presId="urn:microsoft.com/office/officeart/2005/8/layout/hierarchy3"/>
    <dgm:cxn modelId="{7AE962BC-6086-48D9-B6B1-78BCE7B936EF}" type="presParOf" srcId="{5D540CF2-CB9B-4266-ABB2-D8A844340F3B}" destId="{2E30C4B8-0D12-4B2F-B9A5-3761EEC22FC5}" srcOrd="3" destOrd="0" presId="urn:microsoft.com/office/officeart/2005/8/layout/hierarchy3"/>
    <dgm:cxn modelId="{26902EA5-EF0E-410B-843A-F92C4C4BAC15}" type="presParOf" srcId="{5D540CF2-CB9B-4266-ABB2-D8A844340F3B}" destId="{9A5A00A4-8AED-4070-8EA8-B439CC4E3FEA}" srcOrd="4" destOrd="0" presId="urn:microsoft.com/office/officeart/2005/8/layout/hierarchy3"/>
    <dgm:cxn modelId="{9E414FE9-63DB-476C-A600-27E90120E0E5}" type="presParOf" srcId="{5D540CF2-CB9B-4266-ABB2-D8A844340F3B}" destId="{49A6F4BA-2596-488A-A036-5B1A426AE785}" srcOrd="5" destOrd="0" presId="urn:microsoft.com/office/officeart/2005/8/layout/hierarchy3"/>
    <dgm:cxn modelId="{9B73C2FA-D617-4950-BA0D-2B378103DAF9}" type="presParOf" srcId="{F3A21394-B02F-48B8-8FFA-E8824F91047F}" destId="{D5F19BC3-52D2-49DD-BACE-44A53541B68F}" srcOrd="1" destOrd="0" presId="urn:microsoft.com/office/officeart/2005/8/layout/hierarchy3"/>
    <dgm:cxn modelId="{4B2C2E32-2595-4E01-9757-9C0B9031B88E}" type="presParOf" srcId="{D5F19BC3-52D2-49DD-BACE-44A53541B68F}" destId="{7BF51511-753A-4E8A-9C0B-EF09BE3DD77D}" srcOrd="0" destOrd="0" presId="urn:microsoft.com/office/officeart/2005/8/layout/hierarchy3"/>
    <dgm:cxn modelId="{B0AE88F7-69F9-4375-86BA-9CD4C8BD3C79}" type="presParOf" srcId="{7BF51511-753A-4E8A-9C0B-EF09BE3DD77D}" destId="{B54D8C25-C784-489A-A722-4198357C8604}" srcOrd="0" destOrd="0" presId="urn:microsoft.com/office/officeart/2005/8/layout/hierarchy3"/>
    <dgm:cxn modelId="{9E47F7EB-0A2B-48F8-9A95-27ADF5CFA3BE}" type="presParOf" srcId="{7BF51511-753A-4E8A-9C0B-EF09BE3DD77D}" destId="{E7C9DAF8-D849-4F3D-8F92-E59F9293258A}" srcOrd="1" destOrd="0" presId="urn:microsoft.com/office/officeart/2005/8/layout/hierarchy3"/>
    <dgm:cxn modelId="{305B9102-AE05-47BF-A6E2-DFDB039C803C}" type="presParOf" srcId="{D5F19BC3-52D2-49DD-BACE-44A53541B68F}" destId="{3147CBC2-02F4-4DC1-BB9D-D532FB6720B6}" srcOrd="1" destOrd="0" presId="urn:microsoft.com/office/officeart/2005/8/layout/hierarchy3"/>
    <dgm:cxn modelId="{5F24AD18-5258-49AA-8251-EEB009040909}" type="presParOf" srcId="{3147CBC2-02F4-4DC1-BB9D-D532FB6720B6}" destId="{8307956B-7709-43A6-B8D1-1145C55BB1DB}" srcOrd="0" destOrd="0" presId="urn:microsoft.com/office/officeart/2005/8/layout/hierarchy3"/>
    <dgm:cxn modelId="{8F3AB2A4-3A74-4D96-B451-ACAAFB2C4C45}" type="presParOf" srcId="{3147CBC2-02F4-4DC1-BB9D-D532FB6720B6}" destId="{92D5EC52-BC42-445D-9636-A1FEAB7C907E}" srcOrd="1" destOrd="0" presId="urn:microsoft.com/office/officeart/2005/8/layout/hierarchy3"/>
    <dgm:cxn modelId="{374DE8AC-BEC5-4EBE-A04E-7890527B2A24}" type="presParOf" srcId="{3147CBC2-02F4-4DC1-BB9D-D532FB6720B6}" destId="{1B767855-994F-4969-BBAE-1C1244F2362F}" srcOrd="2" destOrd="0" presId="urn:microsoft.com/office/officeart/2005/8/layout/hierarchy3"/>
    <dgm:cxn modelId="{DD1CA291-7912-4B28-B046-DCDFCEAA2D28}" type="presParOf" srcId="{3147CBC2-02F4-4DC1-BB9D-D532FB6720B6}" destId="{102C5D14-8B87-4D98-8347-513AD34B82AB}" srcOrd="3" destOrd="0" presId="urn:microsoft.com/office/officeart/2005/8/layout/hierarchy3"/>
    <dgm:cxn modelId="{9034DDBC-4EAC-4FAD-B162-50FDA7C2B241}" type="presParOf" srcId="{3147CBC2-02F4-4DC1-BB9D-D532FB6720B6}" destId="{D6A88A67-32B8-4E00-9168-07C01616000E}" srcOrd="4" destOrd="0" presId="urn:microsoft.com/office/officeart/2005/8/layout/hierarchy3"/>
    <dgm:cxn modelId="{972FD725-A21B-4EF3-B4C1-98590A1D0D05}" type="presParOf" srcId="{3147CBC2-02F4-4DC1-BB9D-D532FB6720B6}" destId="{D0C1796F-C611-4B16-9726-2043158B4D0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A793F-8078-48FB-95B1-06DDDF654C4F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92901-5F53-4F1B-8BC6-1EC83CD7D685}">
      <dgm:prSet phldrT="[Текст]" custT="1"/>
      <dgm:spPr>
        <a:solidFill>
          <a:srgbClr val="9FE6FF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600" b="1" dirty="0" smtClean="0">
              <a:solidFill>
                <a:srgbClr val="FF0000"/>
              </a:solidFill>
            </a:rPr>
            <a:t>УПРАВЛЕНИЕ, ОРИЕНТИРОВАННОЕ НА РЕЗУЛЬТАТ </a:t>
          </a:r>
          <a:endParaRPr lang="en-US" sz="2600" b="1" dirty="0" smtClean="0">
            <a:solidFill>
              <a:srgbClr val="FF0000"/>
            </a:solidFill>
          </a:endParaRPr>
        </a:p>
        <a:p>
          <a:r>
            <a:rPr lang="en-US" sz="2800" b="1" dirty="0" smtClean="0">
              <a:solidFill>
                <a:schemeClr val="tx1"/>
              </a:solidFill>
            </a:rPr>
            <a:t>C</a:t>
          </a:r>
          <a:r>
            <a:rPr lang="ru-RU" sz="2800" b="1" dirty="0" err="1" smtClean="0">
              <a:solidFill>
                <a:schemeClr val="tx1"/>
              </a:solidFill>
            </a:rPr>
            <a:t>истема</a:t>
          </a:r>
          <a:r>
            <a:rPr lang="ru-RU" sz="2800" b="1" dirty="0" smtClean="0">
              <a:solidFill>
                <a:schemeClr val="tx1"/>
              </a:solidFill>
            </a:rPr>
            <a:t> р</a:t>
          </a:r>
          <a:r>
            <a:rPr lang="ru-RU" sz="2800" b="1" dirty="0" smtClean="0">
              <a:solidFill>
                <a:srgbClr val="002060"/>
              </a:solidFill>
            </a:rPr>
            <a:t>ейтинговой оценки деятельности и оплата по результатам труда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1A4DD-DDCD-456A-B466-23E6B5B6A875}" type="sibTrans" cxnId="{CB6BCE9A-4CB1-47D8-8B9A-0BABCC1A31E2}">
      <dgm:prSet/>
      <dgm:spPr/>
      <dgm:t>
        <a:bodyPr/>
        <a:lstStyle/>
        <a:p>
          <a:endParaRPr lang="ru-RU"/>
        </a:p>
      </dgm:t>
    </dgm:pt>
    <dgm:pt modelId="{84DE5D45-3907-4EC2-90ED-B7B7B3B025B1}" type="parTrans" cxnId="{CB6BCE9A-4CB1-47D8-8B9A-0BABCC1A31E2}">
      <dgm:prSet/>
      <dgm:spPr/>
      <dgm:t>
        <a:bodyPr/>
        <a:lstStyle/>
        <a:p>
          <a:endParaRPr lang="ru-RU"/>
        </a:p>
      </dgm:t>
    </dgm:pt>
    <dgm:pt modelId="{0FC7C6A8-062A-42B4-9ABA-1059DE47E377}" type="pres">
      <dgm:prSet presAssocID="{1A2A793F-8078-48FB-95B1-06DDDF654C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585A9A-2455-4FEA-9428-4730697727FC}" type="pres">
      <dgm:prSet presAssocID="{DBD92901-5F53-4F1B-8BC6-1EC83CD7D685}" presName="root" presStyleCnt="0">
        <dgm:presLayoutVars>
          <dgm:chMax/>
          <dgm:chPref val="4"/>
        </dgm:presLayoutVars>
      </dgm:prSet>
      <dgm:spPr/>
    </dgm:pt>
    <dgm:pt modelId="{DB3E3E0B-486F-40CC-A6AB-9878DEC72157}" type="pres">
      <dgm:prSet presAssocID="{DBD92901-5F53-4F1B-8BC6-1EC83CD7D685}" presName="rootComposite" presStyleCnt="0">
        <dgm:presLayoutVars/>
      </dgm:prSet>
      <dgm:spPr/>
    </dgm:pt>
    <dgm:pt modelId="{4B2A0A8D-32CD-4780-BCDC-4084744BBF2C}" type="pres">
      <dgm:prSet presAssocID="{DBD92901-5F53-4F1B-8BC6-1EC83CD7D685}" presName="rootText" presStyleLbl="node0" presStyleIdx="0" presStyleCnt="1" custScaleY="110547" custLinFactY="-59540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2A9733F-E00D-45E6-8928-77FB98BE7248}" type="pres">
      <dgm:prSet presAssocID="{DBD92901-5F53-4F1B-8BC6-1EC83CD7D685}" presName="childShape" presStyleCnt="0">
        <dgm:presLayoutVars>
          <dgm:chMax val="0"/>
          <dgm:chPref val="0"/>
        </dgm:presLayoutVars>
      </dgm:prSet>
      <dgm:spPr/>
    </dgm:pt>
  </dgm:ptLst>
  <dgm:cxnLst>
    <dgm:cxn modelId="{CB6BCE9A-4CB1-47D8-8B9A-0BABCC1A31E2}" srcId="{1A2A793F-8078-48FB-95B1-06DDDF654C4F}" destId="{DBD92901-5F53-4F1B-8BC6-1EC83CD7D685}" srcOrd="0" destOrd="0" parTransId="{84DE5D45-3907-4EC2-90ED-B7B7B3B025B1}" sibTransId="{DFF1A4DD-DDCD-456A-B466-23E6B5B6A875}"/>
    <dgm:cxn modelId="{47CD46D7-7CE0-43D9-81AD-37C36812ED08}" type="presOf" srcId="{DBD92901-5F53-4F1B-8BC6-1EC83CD7D685}" destId="{4B2A0A8D-32CD-4780-BCDC-4084744BBF2C}" srcOrd="0" destOrd="0" presId="urn:microsoft.com/office/officeart/2008/layout/PictureAccentList"/>
    <dgm:cxn modelId="{3F638F06-E3AA-45C5-8C7E-D25E0E96504C}" type="presOf" srcId="{1A2A793F-8078-48FB-95B1-06DDDF654C4F}" destId="{0FC7C6A8-062A-42B4-9ABA-1059DE47E377}" srcOrd="0" destOrd="0" presId="urn:microsoft.com/office/officeart/2008/layout/PictureAccentList"/>
    <dgm:cxn modelId="{046F0EF3-20B2-4B6C-92D5-3FDD336C2A3D}" type="presParOf" srcId="{0FC7C6A8-062A-42B4-9ABA-1059DE47E377}" destId="{DB585A9A-2455-4FEA-9428-4730697727FC}" srcOrd="0" destOrd="0" presId="urn:microsoft.com/office/officeart/2008/layout/PictureAccentList"/>
    <dgm:cxn modelId="{885607CE-8306-4F34-A77A-37DDAC84E1A5}" type="presParOf" srcId="{DB585A9A-2455-4FEA-9428-4730697727FC}" destId="{DB3E3E0B-486F-40CC-A6AB-9878DEC72157}" srcOrd="0" destOrd="0" presId="urn:microsoft.com/office/officeart/2008/layout/PictureAccentList"/>
    <dgm:cxn modelId="{FBA336C7-A067-466B-875F-7E530FD4EBE0}" type="presParOf" srcId="{DB3E3E0B-486F-40CC-A6AB-9878DEC72157}" destId="{4B2A0A8D-32CD-4780-BCDC-4084744BBF2C}" srcOrd="0" destOrd="0" presId="urn:microsoft.com/office/officeart/2008/layout/PictureAccentList"/>
    <dgm:cxn modelId="{180D0B57-414A-46E0-A8FE-B6BB94564932}" type="presParOf" srcId="{DB585A9A-2455-4FEA-9428-4730697727FC}" destId="{42A9733F-E00D-45E6-8928-77FB98BE724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2A793F-8078-48FB-95B1-06DDDF654C4F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92901-5F53-4F1B-8BC6-1EC83CD7D685}">
      <dgm:prSet phldrT="[Текст]" custT="1"/>
      <dgm:spPr>
        <a:solidFill>
          <a:srgbClr val="9FE6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Разработка и внедрение </a:t>
          </a:r>
          <a:r>
            <a:rPr lang="ru-RU" sz="2800" b="1" dirty="0" smtClean="0">
              <a:solidFill>
                <a:schemeClr val="tx1"/>
              </a:solidFill>
            </a:rPr>
            <a:t>Кодекса корпоративной культуры </a:t>
          </a:r>
          <a:r>
            <a:rPr lang="ru-RU" sz="2800" dirty="0" smtClean="0">
              <a:solidFill>
                <a:schemeClr val="tx1"/>
              </a:solidFill>
            </a:rPr>
            <a:t>преподавателей и сотрудников, </a:t>
          </a:r>
          <a:r>
            <a:rPr lang="ru-RU" sz="2800" b="1" dirty="0" smtClean="0">
              <a:solidFill>
                <a:schemeClr val="tx1"/>
              </a:solidFill>
            </a:rPr>
            <a:t>Кодекса чести студента</a:t>
          </a:r>
          <a:r>
            <a:rPr lang="ru-RU" sz="2800" dirty="0" smtClean="0">
              <a:solidFill>
                <a:schemeClr val="tx1"/>
              </a:solidFill>
            </a:rPr>
            <a:t>, </a:t>
          </a:r>
          <a:r>
            <a:rPr lang="ru-RU" sz="2800" b="1" dirty="0" smtClean="0">
              <a:solidFill>
                <a:schemeClr val="tx1"/>
              </a:solidFill>
            </a:rPr>
            <a:t>Положения о преподавателе, Положение о студенте </a:t>
          </a:r>
          <a:r>
            <a:rPr lang="ru-RU" sz="2800" dirty="0" smtClean="0">
              <a:solidFill>
                <a:schemeClr val="tx1"/>
              </a:solidFill>
            </a:rPr>
            <a:t>КазНУ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1A4DD-DDCD-456A-B466-23E6B5B6A875}" type="sibTrans" cxnId="{CB6BCE9A-4CB1-47D8-8B9A-0BABCC1A31E2}">
      <dgm:prSet/>
      <dgm:spPr/>
      <dgm:t>
        <a:bodyPr/>
        <a:lstStyle/>
        <a:p>
          <a:endParaRPr lang="ru-RU"/>
        </a:p>
      </dgm:t>
    </dgm:pt>
    <dgm:pt modelId="{84DE5D45-3907-4EC2-90ED-B7B7B3B025B1}" type="parTrans" cxnId="{CB6BCE9A-4CB1-47D8-8B9A-0BABCC1A31E2}">
      <dgm:prSet/>
      <dgm:spPr/>
      <dgm:t>
        <a:bodyPr/>
        <a:lstStyle/>
        <a:p>
          <a:endParaRPr lang="ru-RU"/>
        </a:p>
      </dgm:t>
    </dgm:pt>
    <dgm:pt modelId="{0FC7C6A8-062A-42B4-9ABA-1059DE47E377}" type="pres">
      <dgm:prSet presAssocID="{1A2A793F-8078-48FB-95B1-06DDDF654C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585A9A-2455-4FEA-9428-4730697727FC}" type="pres">
      <dgm:prSet presAssocID="{DBD92901-5F53-4F1B-8BC6-1EC83CD7D685}" presName="root" presStyleCnt="0">
        <dgm:presLayoutVars>
          <dgm:chMax/>
          <dgm:chPref val="4"/>
        </dgm:presLayoutVars>
      </dgm:prSet>
      <dgm:spPr/>
    </dgm:pt>
    <dgm:pt modelId="{DB3E3E0B-486F-40CC-A6AB-9878DEC72157}" type="pres">
      <dgm:prSet presAssocID="{DBD92901-5F53-4F1B-8BC6-1EC83CD7D685}" presName="rootComposite" presStyleCnt="0">
        <dgm:presLayoutVars/>
      </dgm:prSet>
      <dgm:spPr/>
    </dgm:pt>
    <dgm:pt modelId="{4B2A0A8D-32CD-4780-BCDC-4084744BBF2C}" type="pres">
      <dgm:prSet presAssocID="{DBD92901-5F53-4F1B-8BC6-1EC83CD7D685}" presName="rootText" presStyleLbl="node0" presStyleIdx="0" presStyleCnt="1" custScaleY="146489" custLinFactY="-3181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2A9733F-E00D-45E6-8928-77FB98BE7248}" type="pres">
      <dgm:prSet presAssocID="{DBD92901-5F53-4F1B-8BC6-1EC83CD7D685}" presName="childShape" presStyleCnt="0">
        <dgm:presLayoutVars>
          <dgm:chMax val="0"/>
          <dgm:chPref val="0"/>
        </dgm:presLayoutVars>
      </dgm:prSet>
      <dgm:spPr/>
    </dgm:pt>
  </dgm:ptLst>
  <dgm:cxnLst>
    <dgm:cxn modelId="{0082BE6B-3AE1-4D92-B677-9268034328B2}" type="presOf" srcId="{1A2A793F-8078-48FB-95B1-06DDDF654C4F}" destId="{0FC7C6A8-062A-42B4-9ABA-1059DE47E377}" srcOrd="0" destOrd="0" presId="urn:microsoft.com/office/officeart/2008/layout/PictureAccentList"/>
    <dgm:cxn modelId="{DC688FAB-90AC-47C5-B380-D587BDAA96DE}" type="presOf" srcId="{DBD92901-5F53-4F1B-8BC6-1EC83CD7D685}" destId="{4B2A0A8D-32CD-4780-BCDC-4084744BBF2C}" srcOrd="0" destOrd="0" presId="urn:microsoft.com/office/officeart/2008/layout/PictureAccentList"/>
    <dgm:cxn modelId="{CB6BCE9A-4CB1-47D8-8B9A-0BABCC1A31E2}" srcId="{1A2A793F-8078-48FB-95B1-06DDDF654C4F}" destId="{DBD92901-5F53-4F1B-8BC6-1EC83CD7D685}" srcOrd="0" destOrd="0" parTransId="{84DE5D45-3907-4EC2-90ED-B7B7B3B025B1}" sibTransId="{DFF1A4DD-DDCD-456A-B466-23E6B5B6A875}"/>
    <dgm:cxn modelId="{6D5D9D8A-1D68-416E-B789-7DAA940511C2}" type="presParOf" srcId="{0FC7C6A8-062A-42B4-9ABA-1059DE47E377}" destId="{DB585A9A-2455-4FEA-9428-4730697727FC}" srcOrd="0" destOrd="0" presId="urn:microsoft.com/office/officeart/2008/layout/PictureAccentList"/>
    <dgm:cxn modelId="{D197CFE7-315D-4994-801F-50C1517F7EAB}" type="presParOf" srcId="{DB585A9A-2455-4FEA-9428-4730697727FC}" destId="{DB3E3E0B-486F-40CC-A6AB-9878DEC72157}" srcOrd="0" destOrd="0" presId="urn:microsoft.com/office/officeart/2008/layout/PictureAccentList"/>
    <dgm:cxn modelId="{5B069676-C3A8-43C0-8BBD-490F1D68AE4D}" type="presParOf" srcId="{DB3E3E0B-486F-40CC-A6AB-9878DEC72157}" destId="{4B2A0A8D-32CD-4780-BCDC-4084744BBF2C}" srcOrd="0" destOrd="0" presId="urn:microsoft.com/office/officeart/2008/layout/PictureAccentList"/>
    <dgm:cxn modelId="{6BB182B7-A835-41BA-8F33-2AF72F4CF599}" type="presParOf" srcId="{DB585A9A-2455-4FEA-9428-4730697727FC}" destId="{42A9733F-E00D-45E6-8928-77FB98BE724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353EF3-5C4B-4490-9631-97344CC00D88}" type="doc">
      <dgm:prSet loTypeId="urn:microsoft.com/office/officeart/2005/8/layout/cycle7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9BEB48B-4F8A-436F-A7C5-6A8B8EC287A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Al –Farabi University </a:t>
          </a:r>
          <a:r>
            <a:rPr lang="en-US" sz="2800" b="1" dirty="0" err="1" smtClean="0">
              <a:solidFill>
                <a:schemeClr val="bg1"/>
              </a:solidFill>
            </a:rPr>
            <a:t>Smartcity</a:t>
          </a:r>
          <a:endParaRPr lang="ru-RU" sz="2800" dirty="0">
            <a:solidFill>
              <a:schemeClr val="bg1"/>
            </a:solidFill>
          </a:endParaRPr>
        </a:p>
      </dgm:t>
    </dgm:pt>
    <dgm:pt modelId="{6EE83CD2-734C-42B2-9EB7-31DB1A68DE52}" type="parTrans" cxnId="{43479B72-9DDA-4756-9F49-E58788D868D6}">
      <dgm:prSet/>
      <dgm:spPr/>
      <dgm:t>
        <a:bodyPr/>
        <a:lstStyle/>
        <a:p>
          <a:endParaRPr lang="ru-RU"/>
        </a:p>
      </dgm:t>
    </dgm:pt>
    <dgm:pt modelId="{CDBB85B7-2924-46F4-9F46-CDCA7977C5E0}" type="sibTrans" cxnId="{43479B72-9DDA-4756-9F49-E58788D868D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FCE6949-96B0-40C9-892C-5CEF6738839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«</a:t>
          </a:r>
          <a:r>
            <a:rPr lang="ru-RU" sz="2000" b="1" dirty="0" smtClean="0">
              <a:solidFill>
                <a:schemeClr val="tx1"/>
              </a:solidFill>
            </a:rPr>
            <a:t>Точка роста» нового мировоззрения </a:t>
          </a:r>
          <a:endParaRPr lang="ru-RU" sz="2000" b="1" dirty="0">
            <a:solidFill>
              <a:schemeClr val="tx1"/>
            </a:solidFill>
          </a:endParaRPr>
        </a:p>
      </dgm:t>
    </dgm:pt>
    <dgm:pt modelId="{8E31BDB6-81AC-4B60-AD6B-C98815CD53D7}" type="parTrans" cxnId="{69A24D75-3C8B-40CE-8370-CB1F5A40C916}">
      <dgm:prSet/>
      <dgm:spPr/>
      <dgm:t>
        <a:bodyPr/>
        <a:lstStyle/>
        <a:p>
          <a:endParaRPr lang="ru-RU"/>
        </a:p>
      </dgm:t>
    </dgm:pt>
    <dgm:pt modelId="{7DE6A2D2-4916-4D6C-BB98-362C315E6E52}" type="sibTrans" cxnId="{69A24D75-3C8B-40CE-8370-CB1F5A40C91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F6633F-2782-4EEB-A3B1-C3454361C7D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«Точка роста» инновационной экономики </a:t>
          </a:r>
          <a:endParaRPr lang="ru-RU" sz="2000" b="1" dirty="0">
            <a:solidFill>
              <a:schemeClr val="tx1"/>
            </a:solidFill>
          </a:endParaRPr>
        </a:p>
      </dgm:t>
    </dgm:pt>
    <dgm:pt modelId="{1A287CDB-C187-44C7-93E8-E7946191AB06}" type="parTrans" cxnId="{CF16DEC8-0D02-472A-A555-3AF5542EEFA8}">
      <dgm:prSet/>
      <dgm:spPr/>
      <dgm:t>
        <a:bodyPr/>
        <a:lstStyle/>
        <a:p>
          <a:endParaRPr lang="ru-RU"/>
        </a:p>
      </dgm:t>
    </dgm:pt>
    <dgm:pt modelId="{609EE453-8AEA-4C3F-8188-31D623A77256}" type="sibTrans" cxnId="{CF16DEC8-0D02-472A-A555-3AF5542EEFA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FC14175-5BA9-4C5C-B7C4-22787CAF6EF8}" type="pres">
      <dgm:prSet presAssocID="{F2353EF3-5C4B-4490-9631-97344CC00D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AFB57-4BCD-49BA-A0A6-02BA64C13420}" type="pres">
      <dgm:prSet presAssocID="{99BEB48B-4F8A-436F-A7C5-6A8B8EC287A6}" presName="node" presStyleLbl="node1" presStyleIdx="0" presStyleCnt="3" custScaleX="196535" custRadScaleRad="97106" custRadScaleInc="-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C88A6-6CA8-4075-B0AA-F7B76D88DF31}" type="pres">
      <dgm:prSet presAssocID="{CDBB85B7-2924-46F4-9F46-CDCA7977C5E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4095C0C-06EE-47FF-A2F9-2E2DF68AC4D5}" type="pres">
      <dgm:prSet presAssocID="{CDBB85B7-2924-46F4-9F46-CDCA7977C5E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EEE7B7C-8DB9-45A7-99D1-372A444C32B6}" type="pres">
      <dgm:prSet presAssocID="{AFCE6949-96B0-40C9-892C-5CEF67388391}" presName="node" presStyleLbl="node1" presStyleIdx="1" presStyleCnt="3" custScaleX="113861" custRadScaleRad="95469" custRadScaleInc="-13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9EAF1-36C4-49FA-9291-CEE7CD22401D}" type="pres">
      <dgm:prSet presAssocID="{7DE6A2D2-4916-4D6C-BB98-362C315E6E5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C0C1462-C2D0-44D5-BCC3-14222DAD57F1}" type="pres">
      <dgm:prSet presAssocID="{7DE6A2D2-4916-4D6C-BB98-362C315E6E5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D6B8857-A886-407E-9EA8-51FB0B080DB1}" type="pres">
      <dgm:prSet presAssocID="{23F6633F-2782-4EEB-A3B1-C3454361C7D5}" presName="node" presStyleLbl="node1" presStyleIdx="2" presStyleCnt="3" custScaleX="112673" custRadScaleRad="94649" custRadScaleInc="13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764B9-06EF-4A15-9849-2603212ACDA0}" type="pres">
      <dgm:prSet presAssocID="{609EE453-8AEA-4C3F-8188-31D623A7725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C3ABD3D-D631-4B09-9565-016D555DB63F}" type="pres">
      <dgm:prSet presAssocID="{609EE453-8AEA-4C3F-8188-31D623A7725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A72985A-B912-4218-B476-537944704273}" type="presOf" srcId="{F2353EF3-5C4B-4490-9631-97344CC00D88}" destId="{4FC14175-5BA9-4C5C-B7C4-22787CAF6EF8}" srcOrd="0" destOrd="0" presId="urn:microsoft.com/office/officeart/2005/8/layout/cycle7"/>
    <dgm:cxn modelId="{6CC5DAAF-AF3A-4B06-9E2C-1EF84D10B950}" type="presOf" srcId="{23F6633F-2782-4EEB-A3B1-C3454361C7D5}" destId="{AD6B8857-A886-407E-9EA8-51FB0B080DB1}" srcOrd="0" destOrd="0" presId="urn:microsoft.com/office/officeart/2005/8/layout/cycle7"/>
    <dgm:cxn modelId="{AFCC4D6D-72AE-47F5-BFFE-5EFC496389DB}" type="presOf" srcId="{609EE453-8AEA-4C3F-8188-31D623A77256}" destId="{7C3ABD3D-D631-4B09-9565-016D555DB63F}" srcOrd="1" destOrd="0" presId="urn:microsoft.com/office/officeart/2005/8/layout/cycle7"/>
    <dgm:cxn modelId="{43479B72-9DDA-4756-9F49-E58788D868D6}" srcId="{F2353EF3-5C4B-4490-9631-97344CC00D88}" destId="{99BEB48B-4F8A-436F-A7C5-6A8B8EC287A6}" srcOrd="0" destOrd="0" parTransId="{6EE83CD2-734C-42B2-9EB7-31DB1A68DE52}" sibTransId="{CDBB85B7-2924-46F4-9F46-CDCA7977C5E0}"/>
    <dgm:cxn modelId="{BE7263D5-7B1E-4FD5-8B7C-796433AA51D8}" type="presOf" srcId="{7DE6A2D2-4916-4D6C-BB98-362C315E6E52}" destId="{DC0C1462-C2D0-44D5-BCC3-14222DAD57F1}" srcOrd="1" destOrd="0" presId="urn:microsoft.com/office/officeart/2005/8/layout/cycle7"/>
    <dgm:cxn modelId="{1950A79A-FEE7-4C3C-85D9-29960686488A}" type="presOf" srcId="{7DE6A2D2-4916-4D6C-BB98-362C315E6E52}" destId="{F839EAF1-36C4-49FA-9291-CEE7CD22401D}" srcOrd="0" destOrd="0" presId="urn:microsoft.com/office/officeart/2005/8/layout/cycle7"/>
    <dgm:cxn modelId="{142325A4-00D3-41F2-B43E-238CD40BA3BD}" type="presOf" srcId="{AFCE6949-96B0-40C9-892C-5CEF67388391}" destId="{AEEE7B7C-8DB9-45A7-99D1-372A444C32B6}" srcOrd="0" destOrd="0" presId="urn:microsoft.com/office/officeart/2005/8/layout/cycle7"/>
    <dgm:cxn modelId="{69A24D75-3C8B-40CE-8370-CB1F5A40C916}" srcId="{F2353EF3-5C4B-4490-9631-97344CC00D88}" destId="{AFCE6949-96B0-40C9-892C-5CEF67388391}" srcOrd="1" destOrd="0" parTransId="{8E31BDB6-81AC-4B60-AD6B-C98815CD53D7}" sibTransId="{7DE6A2D2-4916-4D6C-BB98-362C315E6E52}"/>
    <dgm:cxn modelId="{6184D05F-8B2E-4675-8231-DEC0AE2EB006}" type="presOf" srcId="{99BEB48B-4F8A-436F-A7C5-6A8B8EC287A6}" destId="{12AAFB57-4BCD-49BA-A0A6-02BA64C13420}" srcOrd="0" destOrd="0" presId="urn:microsoft.com/office/officeart/2005/8/layout/cycle7"/>
    <dgm:cxn modelId="{DCCD57C9-E3F0-4F0B-856C-43A9CAA2B1CB}" type="presOf" srcId="{609EE453-8AEA-4C3F-8188-31D623A77256}" destId="{1DD764B9-06EF-4A15-9849-2603212ACDA0}" srcOrd="0" destOrd="0" presId="urn:microsoft.com/office/officeart/2005/8/layout/cycle7"/>
    <dgm:cxn modelId="{4B6D696D-525A-4EE5-8BCE-F62059909971}" type="presOf" srcId="{CDBB85B7-2924-46F4-9F46-CDCA7977C5E0}" destId="{A4095C0C-06EE-47FF-A2F9-2E2DF68AC4D5}" srcOrd="1" destOrd="0" presId="urn:microsoft.com/office/officeart/2005/8/layout/cycle7"/>
    <dgm:cxn modelId="{CF16DEC8-0D02-472A-A555-3AF5542EEFA8}" srcId="{F2353EF3-5C4B-4490-9631-97344CC00D88}" destId="{23F6633F-2782-4EEB-A3B1-C3454361C7D5}" srcOrd="2" destOrd="0" parTransId="{1A287CDB-C187-44C7-93E8-E7946191AB06}" sibTransId="{609EE453-8AEA-4C3F-8188-31D623A77256}"/>
    <dgm:cxn modelId="{D153FB1F-073B-408F-A817-EA2981803026}" type="presOf" srcId="{CDBB85B7-2924-46F4-9F46-CDCA7977C5E0}" destId="{2EDC88A6-6CA8-4075-B0AA-F7B76D88DF31}" srcOrd="0" destOrd="0" presId="urn:microsoft.com/office/officeart/2005/8/layout/cycle7"/>
    <dgm:cxn modelId="{CFEB21BF-EFA2-4550-B9B6-11A88AFCF94B}" type="presParOf" srcId="{4FC14175-5BA9-4C5C-B7C4-22787CAF6EF8}" destId="{12AAFB57-4BCD-49BA-A0A6-02BA64C13420}" srcOrd="0" destOrd="0" presId="urn:microsoft.com/office/officeart/2005/8/layout/cycle7"/>
    <dgm:cxn modelId="{84CD3FF9-C64D-4B8A-A20B-3E8B50FD02D6}" type="presParOf" srcId="{4FC14175-5BA9-4C5C-B7C4-22787CAF6EF8}" destId="{2EDC88A6-6CA8-4075-B0AA-F7B76D88DF31}" srcOrd="1" destOrd="0" presId="urn:microsoft.com/office/officeart/2005/8/layout/cycle7"/>
    <dgm:cxn modelId="{B58B3DC7-69D9-4583-B0AB-C71F2DFDBC2E}" type="presParOf" srcId="{2EDC88A6-6CA8-4075-B0AA-F7B76D88DF31}" destId="{A4095C0C-06EE-47FF-A2F9-2E2DF68AC4D5}" srcOrd="0" destOrd="0" presId="urn:microsoft.com/office/officeart/2005/8/layout/cycle7"/>
    <dgm:cxn modelId="{79B304A8-B880-4544-8671-D85702A771B8}" type="presParOf" srcId="{4FC14175-5BA9-4C5C-B7C4-22787CAF6EF8}" destId="{AEEE7B7C-8DB9-45A7-99D1-372A444C32B6}" srcOrd="2" destOrd="0" presId="urn:microsoft.com/office/officeart/2005/8/layout/cycle7"/>
    <dgm:cxn modelId="{2D6643A5-40EC-46C6-8DFB-0135DAC8BB57}" type="presParOf" srcId="{4FC14175-5BA9-4C5C-B7C4-22787CAF6EF8}" destId="{F839EAF1-36C4-49FA-9291-CEE7CD22401D}" srcOrd="3" destOrd="0" presId="urn:microsoft.com/office/officeart/2005/8/layout/cycle7"/>
    <dgm:cxn modelId="{2D2A5819-F7E6-41D3-AD67-DBAF62DAC7E7}" type="presParOf" srcId="{F839EAF1-36C4-49FA-9291-CEE7CD22401D}" destId="{DC0C1462-C2D0-44D5-BCC3-14222DAD57F1}" srcOrd="0" destOrd="0" presId="urn:microsoft.com/office/officeart/2005/8/layout/cycle7"/>
    <dgm:cxn modelId="{E44DD12B-045E-4204-9E89-8C47AFF7AF5A}" type="presParOf" srcId="{4FC14175-5BA9-4C5C-B7C4-22787CAF6EF8}" destId="{AD6B8857-A886-407E-9EA8-51FB0B080DB1}" srcOrd="4" destOrd="0" presId="urn:microsoft.com/office/officeart/2005/8/layout/cycle7"/>
    <dgm:cxn modelId="{3878AE3B-6FE9-47D1-8D02-98D64C18CBB9}" type="presParOf" srcId="{4FC14175-5BA9-4C5C-B7C4-22787CAF6EF8}" destId="{1DD764B9-06EF-4A15-9849-2603212ACDA0}" srcOrd="5" destOrd="0" presId="urn:microsoft.com/office/officeart/2005/8/layout/cycle7"/>
    <dgm:cxn modelId="{539F62F2-7479-48AF-87A5-21804DBE1E62}" type="presParOf" srcId="{1DD764B9-06EF-4A15-9849-2603212ACDA0}" destId="{7C3ABD3D-D631-4B09-9565-016D555DB63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A8E81-4EA2-41BA-921E-7CBD84F86F5E}" type="doc">
      <dgm:prSet loTypeId="urn:microsoft.com/office/officeart/2005/8/layout/hList7#1" loCatId="process" qsTypeId="urn:microsoft.com/office/officeart/2005/8/quickstyle/simple1" qsCatId="simple" csTypeId="urn:microsoft.com/office/officeart/2005/8/colors/accent2_2" csCatId="accent2" phldr="1"/>
      <dgm:spPr/>
    </dgm:pt>
    <dgm:pt modelId="{AB513594-0301-4146-9C6D-AFC509BE6B0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Инновационно-инфраструктурная платформа </a:t>
          </a:r>
          <a:endParaRPr lang="ru-RU" sz="1800" b="1" dirty="0">
            <a:solidFill>
              <a:schemeClr val="tx1"/>
            </a:solidFill>
          </a:endParaRPr>
        </a:p>
      </dgm:t>
    </dgm:pt>
    <dgm:pt modelId="{FAF7FE78-D556-4836-9179-7A9BBDECCCAD}" type="parTrans" cxnId="{68ADD0AC-5443-45E0-AC52-2E46C1616C0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F1EB6A-55D5-45CB-9B05-6207AD84304C}" type="sibTrans" cxnId="{68ADD0AC-5443-45E0-AC52-2E46C1616C0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78EF30-C1A1-4FD5-9F4B-D3CD9EECDD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Духовно-нравственная, интеллектуальная платформа </a:t>
          </a:r>
          <a:endParaRPr lang="ru-RU" sz="1800" b="1" dirty="0">
            <a:solidFill>
              <a:schemeClr val="tx1"/>
            </a:solidFill>
          </a:endParaRPr>
        </a:p>
      </dgm:t>
    </dgm:pt>
    <dgm:pt modelId="{33277149-5531-49C3-89D6-86E25A504413}" type="parTrans" cxnId="{FADAA95E-91DD-481A-AD73-0D02A505DE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8E0F14-051F-4B0A-B831-13A10CD77085}" type="sibTrans" cxnId="{FADAA95E-91DD-481A-AD73-0D02A505DE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E94ADE-DAF0-452F-AED2-263F8A4537DD}" type="pres">
      <dgm:prSet presAssocID="{143A8E81-4EA2-41BA-921E-7CBD84F86F5E}" presName="Name0" presStyleCnt="0">
        <dgm:presLayoutVars>
          <dgm:dir/>
          <dgm:resizeHandles val="exact"/>
        </dgm:presLayoutVars>
      </dgm:prSet>
      <dgm:spPr/>
    </dgm:pt>
    <dgm:pt modelId="{9A334B3E-B98B-4E1B-A646-D3BE03BF6802}" type="pres">
      <dgm:prSet presAssocID="{143A8E81-4EA2-41BA-921E-7CBD84F86F5E}" presName="fgShape" presStyleLbl="fgShp" presStyleIdx="0" presStyleCnt="1" custLinFactY="32414" custLinFactNeighborX="-1025" custLinFactNeighborY="10000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750B9C9E-16E2-4617-A79C-941AE5AA6B6A}" type="pres">
      <dgm:prSet presAssocID="{143A8E81-4EA2-41BA-921E-7CBD84F86F5E}" presName="linComp" presStyleCnt="0"/>
      <dgm:spPr/>
    </dgm:pt>
    <dgm:pt modelId="{3642829D-FF4A-4556-B487-E49636EBFBF4}" type="pres">
      <dgm:prSet presAssocID="{AB513594-0301-4146-9C6D-AFC509BE6B0E}" presName="compNode" presStyleCnt="0"/>
      <dgm:spPr/>
    </dgm:pt>
    <dgm:pt modelId="{C7942957-CFAE-4EA7-A06A-A10FBD4CB935}" type="pres">
      <dgm:prSet presAssocID="{AB513594-0301-4146-9C6D-AFC509BE6B0E}" presName="bkgdShape" presStyleLbl="node1" presStyleIdx="0" presStyleCnt="2"/>
      <dgm:spPr/>
      <dgm:t>
        <a:bodyPr/>
        <a:lstStyle/>
        <a:p>
          <a:endParaRPr lang="ru-RU"/>
        </a:p>
      </dgm:t>
    </dgm:pt>
    <dgm:pt modelId="{EF9BEA08-CAE4-4D50-BE95-269506B5273A}" type="pres">
      <dgm:prSet presAssocID="{AB513594-0301-4146-9C6D-AFC509BE6B0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A31EF-8F49-43BC-A659-F9059E3BE9A1}" type="pres">
      <dgm:prSet presAssocID="{AB513594-0301-4146-9C6D-AFC509BE6B0E}" presName="invisiNode" presStyleLbl="node1" presStyleIdx="0" presStyleCnt="2"/>
      <dgm:spPr/>
    </dgm:pt>
    <dgm:pt modelId="{B561FCAC-70F3-404E-A993-3C7476295980}" type="pres">
      <dgm:prSet presAssocID="{AB513594-0301-4146-9C6D-AFC509BE6B0E}" presName="imagNode" presStyleLbl="fgImgPlace1" presStyleIdx="0" presStyleCnt="2" custScaleX="228344" custScaleY="1342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F29355-C557-4C39-922C-576BCD23FDF5}" type="pres">
      <dgm:prSet presAssocID="{A4F1EB6A-55D5-45CB-9B05-6207AD8430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DD0D24-E32C-4726-99AF-BC4FB90808B4}" type="pres">
      <dgm:prSet presAssocID="{D078EF30-C1A1-4FD5-9F4B-D3CD9EECDD25}" presName="compNode" presStyleCnt="0"/>
      <dgm:spPr/>
    </dgm:pt>
    <dgm:pt modelId="{ED4FD7D0-7265-42B1-B12A-5575DAF37259}" type="pres">
      <dgm:prSet presAssocID="{D078EF30-C1A1-4FD5-9F4B-D3CD9EECDD25}" presName="bkgdShape" presStyleLbl="node1" presStyleIdx="1" presStyleCnt="2"/>
      <dgm:spPr/>
      <dgm:t>
        <a:bodyPr/>
        <a:lstStyle/>
        <a:p>
          <a:endParaRPr lang="ru-RU"/>
        </a:p>
      </dgm:t>
    </dgm:pt>
    <dgm:pt modelId="{D4728F2F-63EF-46FE-A5C8-EABF2A9BB38C}" type="pres">
      <dgm:prSet presAssocID="{D078EF30-C1A1-4FD5-9F4B-D3CD9EECDD2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1FF99-4380-40D1-8391-0DC6FA50C69B}" type="pres">
      <dgm:prSet presAssocID="{D078EF30-C1A1-4FD5-9F4B-D3CD9EECDD25}" presName="invisiNode" presStyleLbl="node1" presStyleIdx="1" presStyleCnt="2"/>
      <dgm:spPr/>
    </dgm:pt>
    <dgm:pt modelId="{0742FA64-A447-4209-A541-27B21038F51B}" type="pres">
      <dgm:prSet presAssocID="{D078EF30-C1A1-4FD5-9F4B-D3CD9EECDD25}" presName="imagNode" presStyleLbl="fgImgPlace1" presStyleIdx="1" presStyleCnt="2" custScaleX="255376" custScaleY="136036"/>
      <dgm:spPr>
        <a:blipFill rotWithShape="1">
          <a:blip xmlns:r="http://schemas.openxmlformats.org/officeDocument/2006/relationships"/>
          <a:stretch>
            <a:fillRect/>
          </a:stretch>
        </a:blipFill>
      </dgm:spPr>
    </dgm:pt>
  </dgm:ptLst>
  <dgm:cxnLst>
    <dgm:cxn modelId="{68ADD0AC-5443-45E0-AC52-2E46C1616C05}" srcId="{143A8E81-4EA2-41BA-921E-7CBD84F86F5E}" destId="{AB513594-0301-4146-9C6D-AFC509BE6B0E}" srcOrd="0" destOrd="0" parTransId="{FAF7FE78-D556-4836-9179-7A9BBDECCCAD}" sibTransId="{A4F1EB6A-55D5-45CB-9B05-6207AD84304C}"/>
    <dgm:cxn modelId="{FADAA95E-91DD-481A-AD73-0D02A505DECB}" srcId="{143A8E81-4EA2-41BA-921E-7CBD84F86F5E}" destId="{D078EF30-C1A1-4FD5-9F4B-D3CD9EECDD25}" srcOrd="1" destOrd="0" parTransId="{33277149-5531-49C3-89D6-86E25A504413}" sibTransId="{258E0F14-051F-4B0A-B831-13A10CD77085}"/>
    <dgm:cxn modelId="{616391FA-37EA-490B-BC27-AACE75AD5B25}" type="presOf" srcId="{A4F1EB6A-55D5-45CB-9B05-6207AD84304C}" destId="{4BF29355-C557-4C39-922C-576BCD23FDF5}" srcOrd="0" destOrd="0" presId="urn:microsoft.com/office/officeart/2005/8/layout/hList7#1"/>
    <dgm:cxn modelId="{1C930507-CBE9-42AD-A24E-CFEFD9BD35D7}" type="presOf" srcId="{D078EF30-C1A1-4FD5-9F4B-D3CD9EECDD25}" destId="{ED4FD7D0-7265-42B1-B12A-5575DAF37259}" srcOrd="0" destOrd="0" presId="urn:microsoft.com/office/officeart/2005/8/layout/hList7#1"/>
    <dgm:cxn modelId="{1DEAB061-7E5E-4522-97A9-4E5EA330AA3F}" type="presOf" srcId="{143A8E81-4EA2-41BA-921E-7CBD84F86F5E}" destId="{1EE94ADE-DAF0-452F-AED2-263F8A4537DD}" srcOrd="0" destOrd="0" presId="urn:microsoft.com/office/officeart/2005/8/layout/hList7#1"/>
    <dgm:cxn modelId="{4274333E-F364-4C70-BD26-2E496316E606}" type="presOf" srcId="{AB513594-0301-4146-9C6D-AFC509BE6B0E}" destId="{EF9BEA08-CAE4-4D50-BE95-269506B5273A}" srcOrd="1" destOrd="0" presId="urn:microsoft.com/office/officeart/2005/8/layout/hList7#1"/>
    <dgm:cxn modelId="{96EF9487-F8E9-4945-A706-C81EF2B24324}" type="presOf" srcId="{D078EF30-C1A1-4FD5-9F4B-D3CD9EECDD25}" destId="{D4728F2F-63EF-46FE-A5C8-EABF2A9BB38C}" srcOrd="1" destOrd="0" presId="urn:microsoft.com/office/officeart/2005/8/layout/hList7#1"/>
    <dgm:cxn modelId="{F82A9A06-1D85-4320-B38F-8E5BA64BB08C}" type="presOf" srcId="{AB513594-0301-4146-9C6D-AFC509BE6B0E}" destId="{C7942957-CFAE-4EA7-A06A-A10FBD4CB935}" srcOrd="0" destOrd="0" presId="urn:microsoft.com/office/officeart/2005/8/layout/hList7#1"/>
    <dgm:cxn modelId="{3D8B45BD-C014-45B6-B85A-88337A940732}" type="presParOf" srcId="{1EE94ADE-DAF0-452F-AED2-263F8A4537DD}" destId="{9A334B3E-B98B-4E1B-A646-D3BE03BF6802}" srcOrd="0" destOrd="0" presId="urn:microsoft.com/office/officeart/2005/8/layout/hList7#1"/>
    <dgm:cxn modelId="{6616207F-38FB-47B0-A2E3-393D78257017}" type="presParOf" srcId="{1EE94ADE-DAF0-452F-AED2-263F8A4537DD}" destId="{750B9C9E-16E2-4617-A79C-941AE5AA6B6A}" srcOrd="1" destOrd="0" presId="urn:microsoft.com/office/officeart/2005/8/layout/hList7#1"/>
    <dgm:cxn modelId="{2CA63F6E-E8AC-437E-B5AD-CDDD198ABC92}" type="presParOf" srcId="{750B9C9E-16E2-4617-A79C-941AE5AA6B6A}" destId="{3642829D-FF4A-4556-B487-E49636EBFBF4}" srcOrd="0" destOrd="0" presId="urn:microsoft.com/office/officeart/2005/8/layout/hList7#1"/>
    <dgm:cxn modelId="{2D9E9BA7-CCF1-447C-989F-EFF2398A74F1}" type="presParOf" srcId="{3642829D-FF4A-4556-B487-E49636EBFBF4}" destId="{C7942957-CFAE-4EA7-A06A-A10FBD4CB935}" srcOrd="0" destOrd="0" presId="urn:microsoft.com/office/officeart/2005/8/layout/hList7#1"/>
    <dgm:cxn modelId="{63DBDA76-1081-4146-8481-2227A39519D0}" type="presParOf" srcId="{3642829D-FF4A-4556-B487-E49636EBFBF4}" destId="{EF9BEA08-CAE4-4D50-BE95-269506B5273A}" srcOrd="1" destOrd="0" presId="urn:microsoft.com/office/officeart/2005/8/layout/hList7#1"/>
    <dgm:cxn modelId="{E4AF55DE-F19B-402D-A2DF-167F6EF39ADB}" type="presParOf" srcId="{3642829D-FF4A-4556-B487-E49636EBFBF4}" destId="{E1CA31EF-8F49-43BC-A659-F9059E3BE9A1}" srcOrd="2" destOrd="0" presId="urn:microsoft.com/office/officeart/2005/8/layout/hList7#1"/>
    <dgm:cxn modelId="{2E5B9316-EE19-4E2C-947F-B711CA00E8BE}" type="presParOf" srcId="{3642829D-FF4A-4556-B487-E49636EBFBF4}" destId="{B561FCAC-70F3-404E-A993-3C7476295980}" srcOrd="3" destOrd="0" presId="urn:microsoft.com/office/officeart/2005/8/layout/hList7#1"/>
    <dgm:cxn modelId="{F38F0E2A-0F56-4E80-8F43-711DB2E8ED3C}" type="presParOf" srcId="{750B9C9E-16E2-4617-A79C-941AE5AA6B6A}" destId="{4BF29355-C557-4C39-922C-576BCD23FDF5}" srcOrd="1" destOrd="0" presId="urn:microsoft.com/office/officeart/2005/8/layout/hList7#1"/>
    <dgm:cxn modelId="{29A491BA-5C5C-43D2-BF1D-A96351C53BF5}" type="presParOf" srcId="{750B9C9E-16E2-4617-A79C-941AE5AA6B6A}" destId="{F3DD0D24-E32C-4726-99AF-BC4FB90808B4}" srcOrd="2" destOrd="0" presId="urn:microsoft.com/office/officeart/2005/8/layout/hList7#1"/>
    <dgm:cxn modelId="{8BE0E333-4429-48B7-B7D9-1C3AE7B5AA7F}" type="presParOf" srcId="{F3DD0D24-E32C-4726-99AF-BC4FB90808B4}" destId="{ED4FD7D0-7265-42B1-B12A-5575DAF37259}" srcOrd="0" destOrd="0" presId="urn:microsoft.com/office/officeart/2005/8/layout/hList7#1"/>
    <dgm:cxn modelId="{36FC1087-130A-4943-AD8A-66227295000E}" type="presParOf" srcId="{F3DD0D24-E32C-4726-99AF-BC4FB90808B4}" destId="{D4728F2F-63EF-46FE-A5C8-EABF2A9BB38C}" srcOrd="1" destOrd="0" presId="urn:microsoft.com/office/officeart/2005/8/layout/hList7#1"/>
    <dgm:cxn modelId="{0354952F-B73A-4D77-9DC9-ADEBBA0B9542}" type="presParOf" srcId="{F3DD0D24-E32C-4726-99AF-BC4FB90808B4}" destId="{EBD1FF99-4380-40D1-8391-0DC6FA50C69B}" srcOrd="2" destOrd="0" presId="urn:microsoft.com/office/officeart/2005/8/layout/hList7#1"/>
    <dgm:cxn modelId="{2AA37909-676E-48F1-9833-C3B0F1C54059}" type="presParOf" srcId="{F3DD0D24-E32C-4726-99AF-BC4FB90808B4}" destId="{0742FA64-A447-4209-A541-27B21038F51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E6E953-13E1-4BC5-B4C1-9878E9FC8D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340B18-0627-467E-83E8-99073528F244}">
      <dgm:prSet phldrT="[Текст]" phldr="1"/>
      <dgm:spPr/>
      <dgm:t>
        <a:bodyPr/>
        <a:lstStyle/>
        <a:p>
          <a:endParaRPr lang="ru-RU" dirty="0"/>
        </a:p>
      </dgm:t>
    </dgm:pt>
    <dgm:pt modelId="{9972DF5F-5F2C-4E39-AD9A-B3E3B4EFBD65}" type="parTrans" cxnId="{2B1FE561-63A8-4F70-BAE8-D8E6CF9148BF}">
      <dgm:prSet/>
      <dgm:spPr/>
      <dgm:t>
        <a:bodyPr/>
        <a:lstStyle/>
        <a:p>
          <a:endParaRPr lang="ru-RU"/>
        </a:p>
      </dgm:t>
    </dgm:pt>
    <dgm:pt modelId="{83E4F36D-5BF9-4CEF-8B22-2180CE4C3C78}" type="sibTrans" cxnId="{2B1FE561-63A8-4F70-BAE8-D8E6CF9148BF}">
      <dgm:prSet/>
      <dgm:spPr/>
      <dgm:t>
        <a:bodyPr/>
        <a:lstStyle/>
        <a:p>
          <a:endParaRPr lang="ru-RU"/>
        </a:p>
      </dgm:t>
    </dgm:pt>
    <dgm:pt modelId="{4D904194-C866-475F-B0A9-5CB53E4641B2}">
      <dgm:prSet phldrT="[Текст]"/>
      <dgm:spPr/>
      <dgm:t>
        <a:bodyPr/>
        <a:lstStyle/>
        <a:p>
          <a:r>
            <a:rPr lang="kk-KZ" b="1" dirty="0" smtClean="0">
              <a:solidFill>
                <a:srgbClr val="7030A0"/>
              </a:solidFill>
            </a:rPr>
            <a:t>Участие студентов в работе комиссий,</a:t>
          </a:r>
          <a:r>
            <a:rPr lang="ru-RU" b="1" dirty="0" smtClean="0">
              <a:solidFill>
                <a:srgbClr val="7030A0"/>
              </a:solidFill>
            </a:rPr>
            <a:t> советов</a:t>
          </a:r>
          <a:endParaRPr lang="ru-RU" b="1" dirty="0">
            <a:solidFill>
              <a:srgbClr val="7030A0"/>
            </a:solidFill>
          </a:endParaRPr>
        </a:p>
      </dgm:t>
    </dgm:pt>
    <dgm:pt modelId="{90658268-43AF-49B5-8B7C-FFB797FC441C}" type="parTrans" cxnId="{6B909602-B32E-4621-816E-5C0DF18D2E3E}">
      <dgm:prSet/>
      <dgm:spPr/>
      <dgm:t>
        <a:bodyPr/>
        <a:lstStyle/>
        <a:p>
          <a:endParaRPr lang="ru-RU"/>
        </a:p>
      </dgm:t>
    </dgm:pt>
    <dgm:pt modelId="{537E6CA2-622C-4EE1-9B5B-E640B54D2E20}" type="sibTrans" cxnId="{6B909602-B32E-4621-816E-5C0DF18D2E3E}">
      <dgm:prSet/>
      <dgm:spPr/>
      <dgm:t>
        <a:bodyPr/>
        <a:lstStyle/>
        <a:p>
          <a:endParaRPr lang="ru-RU"/>
        </a:p>
      </dgm:t>
    </dgm:pt>
    <dgm:pt modelId="{2695A4CC-B118-4CBE-AACE-FAED9A7F787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Оценка качества образовательного процесса</a:t>
          </a:r>
          <a:endParaRPr lang="ru-RU" b="1" dirty="0">
            <a:solidFill>
              <a:srgbClr val="7030A0"/>
            </a:solidFill>
          </a:endParaRPr>
        </a:p>
      </dgm:t>
    </dgm:pt>
    <dgm:pt modelId="{D575AC95-4724-4869-B21D-8815737D8BF7}" type="parTrans" cxnId="{6A6D907D-D9AB-42F4-8706-B8D78B9E61AE}">
      <dgm:prSet/>
      <dgm:spPr/>
      <dgm:t>
        <a:bodyPr/>
        <a:lstStyle/>
        <a:p>
          <a:endParaRPr lang="ru-RU"/>
        </a:p>
      </dgm:t>
    </dgm:pt>
    <dgm:pt modelId="{1B0EC3D3-6D75-43BF-88A0-AD7FEC317551}" type="sibTrans" cxnId="{6A6D907D-D9AB-42F4-8706-B8D78B9E61AE}">
      <dgm:prSet/>
      <dgm:spPr/>
      <dgm:t>
        <a:bodyPr/>
        <a:lstStyle/>
        <a:p>
          <a:endParaRPr lang="ru-RU"/>
        </a:p>
      </dgm:t>
    </dgm:pt>
    <dgm:pt modelId="{62C780FC-8DBC-4936-A931-0CC7739712B3}">
      <dgm:prSet phldrT="[Текст]" phldr="1"/>
      <dgm:spPr/>
      <dgm:t>
        <a:bodyPr/>
        <a:lstStyle/>
        <a:p>
          <a:endParaRPr lang="ru-RU" dirty="0"/>
        </a:p>
      </dgm:t>
    </dgm:pt>
    <dgm:pt modelId="{7539051F-8061-402A-9DBB-DD535508011C}" type="parTrans" cxnId="{DC3D13EC-5025-4ABE-859D-B48D4C25C643}">
      <dgm:prSet/>
      <dgm:spPr/>
      <dgm:t>
        <a:bodyPr/>
        <a:lstStyle/>
        <a:p>
          <a:endParaRPr lang="ru-RU"/>
        </a:p>
      </dgm:t>
    </dgm:pt>
    <dgm:pt modelId="{661FF122-CC5E-43BC-ACF5-5D27439D58EF}" type="sibTrans" cxnId="{DC3D13EC-5025-4ABE-859D-B48D4C25C643}">
      <dgm:prSet/>
      <dgm:spPr/>
      <dgm:t>
        <a:bodyPr/>
        <a:lstStyle/>
        <a:p>
          <a:endParaRPr lang="ru-RU"/>
        </a:p>
      </dgm:t>
    </dgm:pt>
    <dgm:pt modelId="{063CF7B1-AACF-43F9-A0AB-4D79F1162B08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Участие в процедуре заселения и выселения из общежитий</a:t>
          </a:r>
          <a:endParaRPr lang="ru-RU" b="1" dirty="0">
            <a:solidFill>
              <a:srgbClr val="7030A0"/>
            </a:solidFill>
          </a:endParaRPr>
        </a:p>
      </dgm:t>
    </dgm:pt>
    <dgm:pt modelId="{7918B8F1-D2D4-4A3E-A5AF-DBBE6CEDF1DF}" type="parTrans" cxnId="{21B2DF24-FF15-4CD4-A04F-B2573BD134CC}">
      <dgm:prSet/>
      <dgm:spPr/>
      <dgm:t>
        <a:bodyPr/>
        <a:lstStyle/>
        <a:p>
          <a:endParaRPr lang="ru-RU"/>
        </a:p>
      </dgm:t>
    </dgm:pt>
    <dgm:pt modelId="{538F4686-C199-4CAC-A625-5CFAE432DDA0}" type="sibTrans" cxnId="{21B2DF24-FF15-4CD4-A04F-B2573BD134CC}">
      <dgm:prSet/>
      <dgm:spPr/>
      <dgm:t>
        <a:bodyPr/>
        <a:lstStyle/>
        <a:p>
          <a:endParaRPr lang="ru-RU"/>
        </a:p>
      </dgm:t>
    </dgm:pt>
    <dgm:pt modelId="{1A5DCB02-67D1-4709-BDC0-7076ED33C0F7}">
      <dgm:prSet phldrT="[Текст]" phldr="1"/>
      <dgm:spPr/>
      <dgm:t>
        <a:bodyPr/>
        <a:lstStyle/>
        <a:p>
          <a:endParaRPr lang="ru-RU" dirty="0"/>
        </a:p>
      </dgm:t>
    </dgm:pt>
    <dgm:pt modelId="{6AE84840-2452-4566-BE94-FC0D8ADA6E6D}" type="parTrans" cxnId="{F91BD8CF-B29F-4242-B9DE-6CCE292FF106}">
      <dgm:prSet/>
      <dgm:spPr/>
      <dgm:t>
        <a:bodyPr/>
        <a:lstStyle/>
        <a:p>
          <a:endParaRPr lang="ru-RU"/>
        </a:p>
      </dgm:t>
    </dgm:pt>
    <dgm:pt modelId="{B6546278-7642-4F97-92B3-0A79525776F4}" type="sibTrans" cxnId="{F91BD8CF-B29F-4242-B9DE-6CCE292FF106}">
      <dgm:prSet/>
      <dgm:spPr/>
      <dgm:t>
        <a:bodyPr/>
        <a:lstStyle/>
        <a:p>
          <a:endParaRPr lang="ru-RU"/>
        </a:p>
      </dgm:t>
    </dgm:pt>
    <dgm:pt modelId="{E1D203DC-1BBA-4F9A-8FE8-737D299532C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Реализация социально-значимых инициатив</a:t>
          </a:r>
          <a:endParaRPr lang="ru-RU" b="1" dirty="0">
            <a:solidFill>
              <a:srgbClr val="7030A0"/>
            </a:solidFill>
          </a:endParaRPr>
        </a:p>
      </dgm:t>
    </dgm:pt>
    <dgm:pt modelId="{A036CE6F-BF04-4DB5-BE88-5D2FB0D88AFE}" type="parTrans" cxnId="{2B887100-9C5A-42D4-8DA5-3D8B1BB347C7}">
      <dgm:prSet/>
      <dgm:spPr/>
      <dgm:t>
        <a:bodyPr/>
        <a:lstStyle/>
        <a:p>
          <a:endParaRPr lang="ru-RU"/>
        </a:p>
      </dgm:t>
    </dgm:pt>
    <dgm:pt modelId="{38325B82-8BB4-4AC9-9861-38CB9CFB4426}" type="sibTrans" cxnId="{2B887100-9C5A-42D4-8DA5-3D8B1BB347C7}">
      <dgm:prSet/>
      <dgm:spPr/>
      <dgm:t>
        <a:bodyPr/>
        <a:lstStyle/>
        <a:p>
          <a:endParaRPr lang="ru-RU"/>
        </a:p>
      </dgm:t>
    </dgm:pt>
    <dgm:pt modelId="{25F2963D-6F4F-4F8C-BC85-624CCA27865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Контроль и поддержание правопорядка</a:t>
          </a:r>
          <a:endParaRPr lang="ru-RU" b="1" dirty="0">
            <a:solidFill>
              <a:srgbClr val="7030A0"/>
            </a:solidFill>
          </a:endParaRPr>
        </a:p>
      </dgm:t>
    </dgm:pt>
    <dgm:pt modelId="{C09CB3EB-C18D-4294-97EE-29C4AC848AC8}" type="parTrans" cxnId="{A2917B42-AF4E-48CB-BB29-8D6742F8385B}">
      <dgm:prSet/>
      <dgm:spPr/>
      <dgm:t>
        <a:bodyPr/>
        <a:lstStyle/>
        <a:p>
          <a:endParaRPr lang="ru-RU"/>
        </a:p>
      </dgm:t>
    </dgm:pt>
    <dgm:pt modelId="{7ADCE3E7-5743-469A-8FAE-FAA4560A8D03}" type="sibTrans" cxnId="{A2917B42-AF4E-48CB-BB29-8D6742F8385B}">
      <dgm:prSet/>
      <dgm:spPr/>
      <dgm:t>
        <a:bodyPr/>
        <a:lstStyle/>
        <a:p>
          <a:endParaRPr lang="ru-RU"/>
        </a:p>
      </dgm:t>
    </dgm:pt>
    <dgm:pt modelId="{0A40D6AF-7A03-4810-970D-8A11C031B206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Организация клубов, кружков и иных форм  досуга</a:t>
          </a:r>
          <a:endParaRPr lang="ru-RU" b="1" dirty="0">
            <a:solidFill>
              <a:srgbClr val="7030A0"/>
            </a:solidFill>
          </a:endParaRPr>
        </a:p>
      </dgm:t>
    </dgm:pt>
    <dgm:pt modelId="{713AD5C4-A701-46F4-BF30-FCBB3ABA292C}" type="parTrans" cxnId="{1E66A1C9-6FE0-4B3C-9113-2E075DDC0DB1}">
      <dgm:prSet/>
      <dgm:spPr/>
      <dgm:t>
        <a:bodyPr/>
        <a:lstStyle/>
        <a:p>
          <a:endParaRPr lang="ru-RU"/>
        </a:p>
      </dgm:t>
    </dgm:pt>
    <dgm:pt modelId="{B44739EF-7599-4BF6-B7DE-E3C70DFBC66B}" type="sibTrans" cxnId="{1E66A1C9-6FE0-4B3C-9113-2E075DDC0DB1}">
      <dgm:prSet/>
      <dgm:spPr/>
      <dgm:t>
        <a:bodyPr/>
        <a:lstStyle/>
        <a:p>
          <a:endParaRPr lang="ru-RU"/>
        </a:p>
      </dgm:t>
    </dgm:pt>
    <dgm:pt modelId="{B9E5EAD1-0B82-41FF-81D9-99096C0D4687}" type="pres">
      <dgm:prSet presAssocID="{70E6E953-13E1-4BC5-B4C1-9878E9FC8D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AB4EB-110E-4C34-BA67-1A018F64B21F}" type="pres">
      <dgm:prSet presAssocID="{E5340B18-0627-467E-83E8-99073528F244}" presName="composite" presStyleCnt="0"/>
      <dgm:spPr/>
    </dgm:pt>
    <dgm:pt modelId="{3700148C-9D49-4654-AE1F-9A698246E3FF}" type="pres">
      <dgm:prSet presAssocID="{E5340B18-0627-467E-83E8-99073528F2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7F36C-2DD1-4B76-8D9F-9B1A9EB20C0C}" type="pres">
      <dgm:prSet presAssocID="{E5340B18-0627-467E-83E8-99073528F2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1095-69B6-4A82-895B-B212DCFCE756}" type="pres">
      <dgm:prSet presAssocID="{83E4F36D-5BF9-4CEF-8B22-2180CE4C3C78}" presName="sp" presStyleCnt="0"/>
      <dgm:spPr/>
    </dgm:pt>
    <dgm:pt modelId="{568AD3A7-440D-422B-AB1F-FCB732C73C17}" type="pres">
      <dgm:prSet presAssocID="{62C780FC-8DBC-4936-A931-0CC7739712B3}" presName="composite" presStyleCnt="0"/>
      <dgm:spPr/>
    </dgm:pt>
    <dgm:pt modelId="{5EA447B1-03F6-4688-997C-EAA44B38EB36}" type="pres">
      <dgm:prSet presAssocID="{62C780FC-8DBC-4936-A931-0CC7739712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B29E6-AA75-4D1B-9AA9-BA2A0F0E5BF4}" type="pres">
      <dgm:prSet presAssocID="{62C780FC-8DBC-4936-A931-0CC7739712B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E9C76-2396-446C-B861-4557881B11A7}" type="pres">
      <dgm:prSet presAssocID="{661FF122-CC5E-43BC-ACF5-5D27439D58EF}" presName="sp" presStyleCnt="0"/>
      <dgm:spPr/>
    </dgm:pt>
    <dgm:pt modelId="{50D7EC5C-8019-45F1-8DF7-6D9FA7AEC1D3}" type="pres">
      <dgm:prSet presAssocID="{1A5DCB02-67D1-4709-BDC0-7076ED33C0F7}" presName="composite" presStyleCnt="0"/>
      <dgm:spPr/>
    </dgm:pt>
    <dgm:pt modelId="{854B5AE8-350A-4BA1-AD5D-D3019B7F34E4}" type="pres">
      <dgm:prSet presAssocID="{1A5DCB02-67D1-4709-BDC0-7076ED33C0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D3DAF-5221-4DB5-B1C8-8DB42800B477}" type="pres">
      <dgm:prSet presAssocID="{1A5DCB02-67D1-4709-BDC0-7076ED33C0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87100-9C5A-42D4-8DA5-3D8B1BB347C7}" srcId="{1A5DCB02-67D1-4709-BDC0-7076ED33C0F7}" destId="{E1D203DC-1BBA-4F9A-8FE8-737D299532C3}" srcOrd="0" destOrd="0" parTransId="{A036CE6F-BF04-4DB5-BE88-5D2FB0D88AFE}" sibTransId="{38325B82-8BB4-4AC9-9861-38CB9CFB4426}"/>
    <dgm:cxn modelId="{AE5A791C-E9E2-4F57-BEDE-6A71B5ECA7FF}" type="presOf" srcId="{25F2963D-6F4F-4F8C-BC85-624CCA278653}" destId="{DCBB29E6-AA75-4D1B-9AA9-BA2A0F0E5BF4}" srcOrd="0" destOrd="1" presId="urn:microsoft.com/office/officeart/2005/8/layout/chevron2"/>
    <dgm:cxn modelId="{02FA068E-B3C2-4508-906E-0A58478A0BBB}" type="presOf" srcId="{4D904194-C866-475F-B0A9-5CB53E4641B2}" destId="{1E97F36C-2DD1-4B76-8D9F-9B1A9EB20C0C}" srcOrd="0" destOrd="0" presId="urn:microsoft.com/office/officeart/2005/8/layout/chevron2"/>
    <dgm:cxn modelId="{DC3D13EC-5025-4ABE-859D-B48D4C25C643}" srcId="{70E6E953-13E1-4BC5-B4C1-9878E9FC8DD1}" destId="{62C780FC-8DBC-4936-A931-0CC7739712B3}" srcOrd="1" destOrd="0" parTransId="{7539051F-8061-402A-9DBB-DD535508011C}" sibTransId="{661FF122-CC5E-43BC-ACF5-5D27439D58EF}"/>
    <dgm:cxn modelId="{C8179836-37E8-437B-8EFF-7AE50EDE682B}" type="presOf" srcId="{E5340B18-0627-467E-83E8-99073528F244}" destId="{3700148C-9D49-4654-AE1F-9A698246E3FF}" srcOrd="0" destOrd="0" presId="urn:microsoft.com/office/officeart/2005/8/layout/chevron2"/>
    <dgm:cxn modelId="{03DCFB3B-EFE4-449C-B112-65DBF442D93E}" type="presOf" srcId="{62C780FC-8DBC-4936-A931-0CC7739712B3}" destId="{5EA447B1-03F6-4688-997C-EAA44B38EB36}" srcOrd="0" destOrd="0" presId="urn:microsoft.com/office/officeart/2005/8/layout/chevron2"/>
    <dgm:cxn modelId="{C165E6CA-CA34-4BF5-8A10-EF14D820E424}" type="presOf" srcId="{063CF7B1-AACF-43F9-A0AB-4D79F1162B08}" destId="{DCBB29E6-AA75-4D1B-9AA9-BA2A0F0E5BF4}" srcOrd="0" destOrd="0" presId="urn:microsoft.com/office/officeart/2005/8/layout/chevron2"/>
    <dgm:cxn modelId="{6A6D907D-D9AB-42F4-8706-B8D78B9E61AE}" srcId="{E5340B18-0627-467E-83E8-99073528F244}" destId="{2695A4CC-B118-4CBE-AACE-FAED9A7F7873}" srcOrd="1" destOrd="0" parTransId="{D575AC95-4724-4869-B21D-8815737D8BF7}" sibTransId="{1B0EC3D3-6D75-43BF-88A0-AD7FEC317551}"/>
    <dgm:cxn modelId="{F91BD8CF-B29F-4242-B9DE-6CCE292FF106}" srcId="{70E6E953-13E1-4BC5-B4C1-9878E9FC8DD1}" destId="{1A5DCB02-67D1-4709-BDC0-7076ED33C0F7}" srcOrd="2" destOrd="0" parTransId="{6AE84840-2452-4566-BE94-FC0D8ADA6E6D}" sibTransId="{B6546278-7642-4F97-92B3-0A79525776F4}"/>
    <dgm:cxn modelId="{B69D2758-1C5A-4AB1-8CB6-317862C7E4BD}" type="presOf" srcId="{E1D203DC-1BBA-4F9A-8FE8-737D299532C3}" destId="{795D3DAF-5221-4DB5-B1C8-8DB42800B477}" srcOrd="0" destOrd="0" presId="urn:microsoft.com/office/officeart/2005/8/layout/chevron2"/>
    <dgm:cxn modelId="{F8411147-728A-428C-9F85-4F0C416918D8}" type="presOf" srcId="{70E6E953-13E1-4BC5-B4C1-9878E9FC8DD1}" destId="{B9E5EAD1-0B82-41FF-81D9-99096C0D4687}" srcOrd="0" destOrd="0" presId="urn:microsoft.com/office/officeart/2005/8/layout/chevron2"/>
    <dgm:cxn modelId="{82D02858-18C6-4927-8BCB-DAF79B2D7311}" type="presOf" srcId="{0A40D6AF-7A03-4810-970D-8A11C031B206}" destId="{795D3DAF-5221-4DB5-B1C8-8DB42800B477}" srcOrd="0" destOrd="1" presId="urn:microsoft.com/office/officeart/2005/8/layout/chevron2"/>
    <dgm:cxn modelId="{46E3A44A-C918-4BE8-BDD0-186C074B394A}" type="presOf" srcId="{1A5DCB02-67D1-4709-BDC0-7076ED33C0F7}" destId="{854B5AE8-350A-4BA1-AD5D-D3019B7F34E4}" srcOrd="0" destOrd="0" presId="urn:microsoft.com/office/officeart/2005/8/layout/chevron2"/>
    <dgm:cxn modelId="{A2917B42-AF4E-48CB-BB29-8D6742F8385B}" srcId="{62C780FC-8DBC-4936-A931-0CC7739712B3}" destId="{25F2963D-6F4F-4F8C-BC85-624CCA278653}" srcOrd="1" destOrd="0" parTransId="{C09CB3EB-C18D-4294-97EE-29C4AC848AC8}" sibTransId="{7ADCE3E7-5743-469A-8FAE-FAA4560A8D03}"/>
    <dgm:cxn modelId="{1E66A1C9-6FE0-4B3C-9113-2E075DDC0DB1}" srcId="{1A5DCB02-67D1-4709-BDC0-7076ED33C0F7}" destId="{0A40D6AF-7A03-4810-970D-8A11C031B206}" srcOrd="1" destOrd="0" parTransId="{713AD5C4-A701-46F4-BF30-FCBB3ABA292C}" sibTransId="{B44739EF-7599-4BF6-B7DE-E3C70DFBC66B}"/>
    <dgm:cxn modelId="{72464D65-8340-4A4C-8E2E-B4F80C35D024}" type="presOf" srcId="{2695A4CC-B118-4CBE-AACE-FAED9A7F7873}" destId="{1E97F36C-2DD1-4B76-8D9F-9B1A9EB20C0C}" srcOrd="0" destOrd="1" presId="urn:microsoft.com/office/officeart/2005/8/layout/chevron2"/>
    <dgm:cxn modelId="{2B1FE561-63A8-4F70-BAE8-D8E6CF9148BF}" srcId="{70E6E953-13E1-4BC5-B4C1-9878E9FC8DD1}" destId="{E5340B18-0627-467E-83E8-99073528F244}" srcOrd="0" destOrd="0" parTransId="{9972DF5F-5F2C-4E39-AD9A-B3E3B4EFBD65}" sibTransId="{83E4F36D-5BF9-4CEF-8B22-2180CE4C3C78}"/>
    <dgm:cxn modelId="{6B909602-B32E-4621-816E-5C0DF18D2E3E}" srcId="{E5340B18-0627-467E-83E8-99073528F244}" destId="{4D904194-C866-475F-B0A9-5CB53E4641B2}" srcOrd="0" destOrd="0" parTransId="{90658268-43AF-49B5-8B7C-FFB797FC441C}" sibTransId="{537E6CA2-622C-4EE1-9B5B-E640B54D2E20}"/>
    <dgm:cxn modelId="{21B2DF24-FF15-4CD4-A04F-B2573BD134CC}" srcId="{62C780FC-8DBC-4936-A931-0CC7739712B3}" destId="{063CF7B1-AACF-43F9-A0AB-4D79F1162B08}" srcOrd="0" destOrd="0" parTransId="{7918B8F1-D2D4-4A3E-A5AF-DBBE6CEDF1DF}" sibTransId="{538F4686-C199-4CAC-A625-5CFAE432DDA0}"/>
    <dgm:cxn modelId="{B2CC9E16-D700-47BE-A6C7-3C478499206F}" type="presParOf" srcId="{B9E5EAD1-0B82-41FF-81D9-99096C0D4687}" destId="{0D2AB4EB-110E-4C34-BA67-1A018F64B21F}" srcOrd="0" destOrd="0" presId="urn:microsoft.com/office/officeart/2005/8/layout/chevron2"/>
    <dgm:cxn modelId="{5C3266C6-30AD-4AAF-9991-E36D3A20C764}" type="presParOf" srcId="{0D2AB4EB-110E-4C34-BA67-1A018F64B21F}" destId="{3700148C-9D49-4654-AE1F-9A698246E3FF}" srcOrd="0" destOrd="0" presId="urn:microsoft.com/office/officeart/2005/8/layout/chevron2"/>
    <dgm:cxn modelId="{77F7532C-C38B-49B9-BE1C-758F330E0C30}" type="presParOf" srcId="{0D2AB4EB-110E-4C34-BA67-1A018F64B21F}" destId="{1E97F36C-2DD1-4B76-8D9F-9B1A9EB20C0C}" srcOrd="1" destOrd="0" presId="urn:microsoft.com/office/officeart/2005/8/layout/chevron2"/>
    <dgm:cxn modelId="{DB489DEF-59B0-48D7-AF13-0B5AD25BC471}" type="presParOf" srcId="{B9E5EAD1-0B82-41FF-81D9-99096C0D4687}" destId="{76801095-69B6-4A82-895B-B212DCFCE756}" srcOrd="1" destOrd="0" presId="urn:microsoft.com/office/officeart/2005/8/layout/chevron2"/>
    <dgm:cxn modelId="{F327089D-CC21-40D3-9A2D-8C44370330D7}" type="presParOf" srcId="{B9E5EAD1-0B82-41FF-81D9-99096C0D4687}" destId="{568AD3A7-440D-422B-AB1F-FCB732C73C17}" srcOrd="2" destOrd="0" presId="urn:microsoft.com/office/officeart/2005/8/layout/chevron2"/>
    <dgm:cxn modelId="{834F68DF-2A88-450F-A71E-2C3D50AC6208}" type="presParOf" srcId="{568AD3A7-440D-422B-AB1F-FCB732C73C17}" destId="{5EA447B1-03F6-4688-997C-EAA44B38EB36}" srcOrd="0" destOrd="0" presId="urn:microsoft.com/office/officeart/2005/8/layout/chevron2"/>
    <dgm:cxn modelId="{9D5C45A9-5D5F-43D4-8A45-A1FBF7DD394E}" type="presParOf" srcId="{568AD3A7-440D-422B-AB1F-FCB732C73C17}" destId="{DCBB29E6-AA75-4D1B-9AA9-BA2A0F0E5BF4}" srcOrd="1" destOrd="0" presId="urn:microsoft.com/office/officeart/2005/8/layout/chevron2"/>
    <dgm:cxn modelId="{F7AEA75F-6436-496D-8C2F-AB35E1922C20}" type="presParOf" srcId="{B9E5EAD1-0B82-41FF-81D9-99096C0D4687}" destId="{12CE9C76-2396-446C-B861-4557881B11A7}" srcOrd="3" destOrd="0" presId="urn:microsoft.com/office/officeart/2005/8/layout/chevron2"/>
    <dgm:cxn modelId="{100E1F79-0B58-43C2-AEB1-4D695508A051}" type="presParOf" srcId="{B9E5EAD1-0B82-41FF-81D9-99096C0D4687}" destId="{50D7EC5C-8019-45F1-8DF7-6D9FA7AEC1D3}" srcOrd="4" destOrd="0" presId="urn:microsoft.com/office/officeart/2005/8/layout/chevron2"/>
    <dgm:cxn modelId="{4EB5CE8C-14F0-4878-8DF9-D5E01A18AF53}" type="presParOf" srcId="{50D7EC5C-8019-45F1-8DF7-6D9FA7AEC1D3}" destId="{854B5AE8-350A-4BA1-AD5D-D3019B7F34E4}" srcOrd="0" destOrd="0" presId="urn:microsoft.com/office/officeart/2005/8/layout/chevron2"/>
    <dgm:cxn modelId="{3600C293-3121-4DB9-8BC3-ED05C46EA4DC}" type="presParOf" srcId="{50D7EC5C-8019-45F1-8DF7-6D9FA7AEC1D3}" destId="{795D3DAF-5221-4DB5-B1C8-8DB42800B4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4DF99-32E3-4BCB-B605-044552E814D9}">
      <dsp:nvSpPr>
        <dsp:cNvPr id="0" name=""/>
        <dsp:cNvSpPr/>
      </dsp:nvSpPr>
      <dsp:spPr>
        <a:xfrm>
          <a:off x="0" y="1147"/>
          <a:ext cx="3667790" cy="95235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Индикативный план вуза: основные задачи и показатели</a:t>
          </a:r>
          <a:endParaRPr lang="ru-RU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93" y="29040"/>
        <a:ext cx="3612004" cy="896565"/>
      </dsp:txXfrm>
    </dsp:sp>
    <dsp:sp modelId="{47107692-FD2B-4094-B651-4C8597F260FE}">
      <dsp:nvSpPr>
        <dsp:cNvPr id="0" name=""/>
        <dsp:cNvSpPr/>
      </dsp:nvSpPr>
      <dsp:spPr>
        <a:xfrm>
          <a:off x="366779" y="953498"/>
          <a:ext cx="363646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363646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3045C-D7DF-42C1-AD3F-2A262A89C8F5}">
      <dsp:nvSpPr>
        <dsp:cNvPr id="0" name=""/>
        <dsp:cNvSpPr/>
      </dsp:nvSpPr>
      <dsp:spPr>
        <a:xfrm>
          <a:off x="730425" y="1191586"/>
          <a:ext cx="2934232" cy="95235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89804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Индикативный план факультетов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8318" y="1219479"/>
        <a:ext cx="2878446" cy="896565"/>
      </dsp:txXfrm>
    </dsp:sp>
    <dsp:sp modelId="{4F82D5A0-2AE1-4897-B4DA-44D8F4DD15F7}">
      <dsp:nvSpPr>
        <dsp:cNvPr id="0" name=""/>
        <dsp:cNvSpPr/>
      </dsp:nvSpPr>
      <dsp:spPr>
        <a:xfrm>
          <a:off x="366779" y="953498"/>
          <a:ext cx="363646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363646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C4B8-0D12-4B2F-B9A5-3761EEC22FC5}">
      <dsp:nvSpPr>
        <dsp:cNvPr id="0" name=""/>
        <dsp:cNvSpPr/>
      </dsp:nvSpPr>
      <dsp:spPr>
        <a:xfrm>
          <a:off x="730425" y="2382025"/>
          <a:ext cx="2934232" cy="952351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Индикативный план кафедр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8318" y="2409918"/>
        <a:ext cx="2878446" cy="896565"/>
      </dsp:txXfrm>
    </dsp:sp>
    <dsp:sp modelId="{9A5A00A4-8AED-4070-8EA8-B439CC4E3FEA}">
      <dsp:nvSpPr>
        <dsp:cNvPr id="0" name=""/>
        <dsp:cNvSpPr/>
      </dsp:nvSpPr>
      <dsp:spPr>
        <a:xfrm>
          <a:off x="366779" y="953498"/>
          <a:ext cx="363646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363646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6F4BA-2596-488A-A036-5B1A426AE785}">
      <dsp:nvSpPr>
        <dsp:cNvPr id="0" name=""/>
        <dsp:cNvSpPr/>
      </dsp:nvSpPr>
      <dsp:spPr>
        <a:xfrm>
          <a:off x="730425" y="3572464"/>
          <a:ext cx="2934232" cy="95235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Индивидуальный индикативный план преподавателей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8318" y="3600357"/>
        <a:ext cx="2878446" cy="896565"/>
      </dsp:txXfrm>
    </dsp:sp>
    <dsp:sp modelId="{B54D8C25-C784-489A-A722-4198357C8604}">
      <dsp:nvSpPr>
        <dsp:cNvPr id="0" name=""/>
        <dsp:cNvSpPr/>
      </dsp:nvSpPr>
      <dsp:spPr>
        <a:xfrm>
          <a:off x="4154303" y="1147"/>
          <a:ext cx="4064958" cy="95235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Рейтинг Университета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2196" y="29040"/>
        <a:ext cx="4009172" cy="896565"/>
      </dsp:txXfrm>
    </dsp:sp>
    <dsp:sp modelId="{8307956B-7709-43A6-B8D1-1145C55BB1DB}">
      <dsp:nvSpPr>
        <dsp:cNvPr id="0" name=""/>
        <dsp:cNvSpPr/>
      </dsp:nvSpPr>
      <dsp:spPr>
        <a:xfrm>
          <a:off x="4560799" y="953498"/>
          <a:ext cx="406495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406495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5EC52-BC42-445D-9636-A1FEAB7C907E}">
      <dsp:nvSpPr>
        <dsp:cNvPr id="0" name=""/>
        <dsp:cNvSpPr/>
      </dsp:nvSpPr>
      <dsp:spPr>
        <a:xfrm>
          <a:off x="4967295" y="1191586"/>
          <a:ext cx="3251966" cy="95235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Рейтинг факультетов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5188" y="1219479"/>
        <a:ext cx="3196180" cy="896565"/>
      </dsp:txXfrm>
    </dsp:sp>
    <dsp:sp modelId="{1B767855-994F-4969-BBAE-1C1244F2362F}">
      <dsp:nvSpPr>
        <dsp:cNvPr id="0" name=""/>
        <dsp:cNvSpPr/>
      </dsp:nvSpPr>
      <dsp:spPr>
        <a:xfrm>
          <a:off x="4560799" y="953498"/>
          <a:ext cx="406495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406495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C5D14-8B87-4D98-8347-513AD34B82AB}">
      <dsp:nvSpPr>
        <dsp:cNvPr id="0" name=""/>
        <dsp:cNvSpPr/>
      </dsp:nvSpPr>
      <dsp:spPr>
        <a:xfrm>
          <a:off x="4967295" y="2382025"/>
          <a:ext cx="3251966" cy="952351"/>
        </a:xfrm>
        <a:prstGeom prst="roundRect">
          <a:avLst>
            <a:gd name="adj" fmla="val 10000"/>
          </a:avLst>
        </a:prstGeom>
        <a:solidFill>
          <a:schemeClr val="accent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Рейтинг кафедр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5188" y="2409918"/>
        <a:ext cx="3196180" cy="896565"/>
      </dsp:txXfrm>
    </dsp:sp>
    <dsp:sp modelId="{D6A88A67-32B8-4E00-9168-07C01616000E}">
      <dsp:nvSpPr>
        <dsp:cNvPr id="0" name=""/>
        <dsp:cNvSpPr/>
      </dsp:nvSpPr>
      <dsp:spPr>
        <a:xfrm>
          <a:off x="4560799" y="953498"/>
          <a:ext cx="406495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406495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1796F-C611-4B16-9726-2043158B4D04}">
      <dsp:nvSpPr>
        <dsp:cNvPr id="0" name=""/>
        <dsp:cNvSpPr/>
      </dsp:nvSpPr>
      <dsp:spPr>
        <a:xfrm>
          <a:off x="4967295" y="3572464"/>
          <a:ext cx="3251966" cy="95235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Рейтинг преподавателей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5188" y="3600357"/>
        <a:ext cx="3196180" cy="89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A0A8D-32CD-4780-BCDC-4084744BBF2C}">
      <dsp:nvSpPr>
        <dsp:cNvPr id="0" name=""/>
        <dsp:cNvSpPr/>
      </dsp:nvSpPr>
      <dsp:spPr>
        <a:xfrm>
          <a:off x="0" y="0"/>
          <a:ext cx="9144000" cy="1465081"/>
        </a:xfrm>
        <a:prstGeom prst="roundRect">
          <a:avLst>
            <a:gd name="adj" fmla="val 10000"/>
          </a:avLst>
        </a:prstGeom>
        <a:solidFill>
          <a:srgbClr val="9FE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smtClean="0">
              <a:solidFill>
                <a:srgbClr val="FF0000"/>
              </a:solidFill>
            </a:rPr>
            <a:t>УПРАВЛЕНИЕ, ОРИЕНТИРОВАННОЕ НА РЕЗУЛЬТАТ </a:t>
          </a:r>
          <a:endParaRPr lang="en-US" sz="2600" b="1" kern="1200" dirty="0" smtClean="0">
            <a:solidFill>
              <a:srgbClr val="FF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</a:t>
          </a:r>
          <a:r>
            <a:rPr lang="ru-RU" sz="2800" b="1" kern="1200" dirty="0" err="1" smtClean="0">
              <a:solidFill>
                <a:schemeClr val="tx1"/>
              </a:solidFill>
            </a:rPr>
            <a:t>истема</a:t>
          </a:r>
          <a:r>
            <a:rPr lang="ru-RU" sz="2800" b="1" kern="1200" dirty="0" smtClean="0">
              <a:solidFill>
                <a:schemeClr val="tx1"/>
              </a:solidFill>
            </a:rPr>
            <a:t> р</a:t>
          </a:r>
          <a:r>
            <a:rPr lang="ru-RU" sz="2800" b="1" kern="1200" dirty="0" smtClean="0">
              <a:solidFill>
                <a:srgbClr val="002060"/>
              </a:solidFill>
            </a:rPr>
            <a:t>ейтинговой оценки деятельности и оплата по результатам труда</a:t>
          </a:r>
          <a:endParaRPr lang="ru-RU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1" y="42911"/>
        <a:ext cx="9058178" cy="1379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A0A8D-32CD-4780-BCDC-4084744BBF2C}">
      <dsp:nvSpPr>
        <dsp:cNvPr id="0" name=""/>
        <dsp:cNvSpPr/>
      </dsp:nvSpPr>
      <dsp:spPr>
        <a:xfrm>
          <a:off x="0" y="0"/>
          <a:ext cx="8435280" cy="2267901"/>
        </a:xfrm>
        <a:prstGeom prst="roundRect">
          <a:avLst>
            <a:gd name="adj" fmla="val 10000"/>
          </a:avLst>
        </a:prstGeom>
        <a:solidFill>
          <a:srgbClr val="9FE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Разработка и внедрение </a:t>
          </a:r>
          <a:r>
            <a:rPr lang="ru-RU" sz="2800" b="1" kern="1200" dirty="0" smtClean="0">
              <a:solidFill>
                <a:schemeClr val="tx1"/>
              </a:solidFill>
            </a:rPr>
            <a:t>Кодекса корпоративной культуры </a:t>
          </a:r>
          <a:r>
            <a:rPr lang="ru-RU" sz="2800" kern="1200" dirty="0" smtClean="0">
              <a:solidFill>
                <a:schemeClr val="tx1"/>
              </a:solidFill>
            </a:rPr>
            <a:t>преподавателей и сотрудников, </a:t>
          </a:r>
          <a:r>
            <a:rPr lang="ru-RU" sz="2800" b="1" kern="1200" dirty="0" smtClean="0">
              <a:solidFill>
                <a:schemeClr val="tx1"/>
              </a:solidFill>
            </a:rPr>
            <a:t>Кодекса чести студента</a:t>
          </a:r>
          <a:r>
            <a:rPr lang="ru-RU" sz="2800" kern="1200" dirty="0" smtClean="0">
              <a:solidFill>
                <a:schemeClr val="tx1"/>
              </a:solidFill>
            </a:rPr>
            <a:t>, </a:t>
          </a:r>
          <a:r>
            <a:rPr lang="ru-RU" sz="2800" b="1" kern="1200" dirty="0" smtClean="0">
              <a:solidFill>
                <a:schemeClr val="tx1"/>
              </a:solidFill>
            </a:rPr>
            <a:t>Положения о преподавателе, Положение о студенте </a:t>
          </a:r>
          <a:r>
            <a:rPr lang="ru-RU" sz="2800" kern="1200" dirty="0" smtClean="0">
              <a:solidFill>
                <a:schemeClr val="tx1"/>
              </a:solidFill>
            </a:rPr>
            <a:t>КазНУ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25" y="66425"/>
        <a:ext cx="8302430" cy="2135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AFB57-4BCD-49BA-A0A6-02BA64C13420}">
      <dsp:nvSpPr>
        <dsp:cNvPr id="0" name=""/>
        <dsp:cNvSpPr/>
      </dsp:nvSpPr>
      <dsp:spPr>
        <a:xfrm>
          <a:off x="1995540" y="55640"/>
          <a:ext cx="3884224" cy="9881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Al –Farabi University </a:t>
          </a:r>
          <a:r>
            <a:rPr lang="en-US" sz="2800" b="1" kern="1200" dirty="0" err="1" smtClean="0">
              <a:solidFill>
                <a:schemeClr val="bg1"/>
              </a:solidFill>
            </a:rPr>
            <a:t>Smartcity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024483" y="84583"/>
        <a:ext cx="3826338" cy="930290"/>
      </dsp:txXfrm>
    </dsp:sp>
    <dsp:sp modelId="{2EDC88A6-6CA8-4075-B0AA-F7B76D88DF31}">
      <dsp:nvSpPr>
        <dsp:cNvPr id="0" name=""/>
        <dsp:cNvSpPr/>
      </dsp:nvSpPr>
      <dsp:spPr>
        <a:xfrm rot="3356978">
          <a:off x="4347072" y="1625199"/>
          <a:ext cx="868471" cy="345861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50830" y="1694371"/>
        <a:ext cx="660955" cy="207517"/>
      </dsp:txXfrm>
    </dsp:sp>
    <dsp:sp modelId="{AEEE7B7C-8DB9-45A7-99D1-372A444C32B6}">
      <dsp:nvSpPr>
        <dsp:cNvPr id="0" name=""/>
        <dsp:cNvSpPr/>
      </dsp:nvSpPr>
      <dsp:spPr>
        <a:xfrm>
          <a:off x="4499816" y="2552444"/>
          <a:ext cx="2250294" cy="9881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«</a:t>
          </a:r>
          <a:r>
            <a:rPr lang="ru-RU" sz="2000" b="1" kern="1200" dirty="0" smtClean="0">
              <a:solidFill>
                <a:schemeClr val="tx1"/>
              </a:solidFill>
            </a:rPr>
            <a:t>Точка роста» нового мировоззрения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28759" y="2581387"/>
        <a:ext cx="2192408" cy="930290"/>
      </dsp:txXfrm>
    </dsp:sp>
    <dsp:sp modelId="{F839EAF1-36C4-49FA-9291-CEE7CD22401D}">
      <dsp:nvSpPr>
        <dsp:cNvPr id="0" name=""/>
        <dsp:cNvSpPr/>
      </dsp:nvSpPr>
      <dsp:spPr>
        <a:xfrm rot="10800013">
          <a:off x="3522786" y="2873595"/>
          <a:ext cx="868471" cy="345861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626544" y="2942767"/>
        <a:ext cx="660955" cy="207517"/>
      </dsp:txXfrm>
    </dsp:sp>
    <dsp:sp modelId="{AD6B8857-A886-407E-9EA8-51FB0B080DB1}">
      <dsp:nvSpPr>
        <dsp:cNvPr id="0" name=""/>
        <dsp:cNvSpPr/>
      </dsp:nvSpPr>
      <dsp:spPr>
        <a:xfrm>
          <a:off x="1187411" y="2552432"/>
          <a:ext cx="2226815" cy="9881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«Точка роста» инновационной экономики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16354" y="2581375"/>
        <a:ext cx="2168929" cy="930290"/>
      </dsp:txXfrm>
    </dsp:sp>
    <dsp:sp modelId="{1DD764B9-06EF-4A15-9849-2603212ACDA0}">
      <dsp:nvSpPr>
        <dsp:cNvPr id="0" name=""/>
        <dsp:cNvSpPr/>
      </dsp:nvSpPr>
      <dsp:spPr>
        <a:xfrm rot="18194870">
          <a:off x="2685000" y="1625193"/>
          <a:ext cx="868471" cy="345861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88758" y="1694365"/>
        <a:ext cx="660955" cy="207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2957-CFAE-4EA7-A06A-A10FBD4CB935}">
      <dsp:nvSpPr>
        <dsp:cNvPr id="0" name=""/>
        <dsp:cNvSpPr/>
      </dsp:nvSpPr>
      <dsp:spPr>
        <a:xfrm>
          <a:off x="3279" y="0"/>
          <a:ext cx="3756792" cy="15999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Инновационно-инфраструктурная платформа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279" y="639980"/>
        <a:ext cx="3756792" cy="639980"/>
      </dsp:txXfrm>
    </dsp:sp>
    <dsp:sp modelId="{B561FCAC-70F3-404E-A993-3C7476295980}">
      <dsp:nvSpPr>
        <dsp:cNvPr id="0" name=""/>
        <dsp:cNvSpPr/>
      </dsp:nvSpPr>
      <dsp:spPr>
        <a:xfrm>
          <a:off x="1273385" y="4699"/>
          <a:ext cx="1216580" cy="7153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FD7D0-7265-42B1-B12A-5575DAF37259}">
      <dsp:nvSpPr>
        <dsp:cNvPr id="0" name=""/>
        <dsp:cNvSpPr/>
      </dsp:nvSpPr>
      <dsp:spPr>
        <a:xfrm>
          <a:off x="3872775" y="0"/>
          <a:ext cx="3756792" cy="15999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Духовно-нравственная, интеллектуальная платформа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72775" y="639980"/>
        <a:ext cx="3756792" cy="639980"/>
      </dsp:txXfrm>
    </dsp:sp>
    <dsp:sp modelId="{0742FA64-A447-4209-A541-27B21038F51B}">
      <dsp:nvSpPr>
        <dsp:cNvPr id="0" name=""/>
        <dsp:cNvSpPr/>
      </dsp:nvSpPr>
      <dsp:spPr>
        <a:xfrm>
          <a:off x="5070870" y="0"/>
          <a:ext cx="1360602" cy="724778"/>
        </a:xfrm>
        <a:prstGeom prst="ellipse">
          <a:avLst/>
        </a:prstGeom>
        <a:blipFill rotWithShape="1">
          <a:blip xmlns:r="http://schemas.openxmlformats.org/officeDocument/2006/relationships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34B3E-B98B-4E1B-A646-D3BE03BF6802}">
      <dsp:nvSpPr>
        <dsp:cNvPr id="0" name=""/>
        <dsp:cNvSpPr/>
      </dsp:nvSpPr>
      <dsp:spPr>
        <a:xfrm>
          <a:off x="233336" y="1359959"/>
          <a:ext cx="7022220" cy="239992"/>
        </a:xfrm>
        <a:prstGeom prst="leftRight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0148C-9D49-4654-AE1F-9A698246E3FF}">
      <dsp:nvSpPr>
        <dsp:cNvPr id="0" name=""/>
        <dsp:cNvSpPr/>
      </dsp:nvSpPr>
      <dsp:spPr>
        <a:xfrm rot="5400000">
          <a:off x="-263954" y="265193"/>
          <a:ext cx="1759695" cy="1231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617131"/>
        <a:ext cx="1231786" cy="527909"/>
      </dsp:txXfrm>
    </dsp:sp>
    <dsp:sp modelId="{1E97F36C-2DD1-4B76-8D9F-9B1A9EB20C0C}">
      <dsp:nvSpPr>
        <dsp:cNvPr id="0" name=""/>
        <dsp:cNvSpPr/>
      </dsp:nvSpPr>
      <dsp:spPr>
        <a:xfrm rot="5400000">
          <a:off x="4382220" y="-3149194"/>
          <a:ext cx="1143802" cy="7444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200" b="1" kern="1200" dirty="0" smtClean="0">
              <a:solidFill>
                <a:srgbClr val="7030A0"/>
              </a:solidFill>
            </a:rPr>
            <a:t>Участие студентов в работе комиссий,</a:t>
          </a:r>
          <a:r>
            <a:rPr lang="ru-RU" sz="2200" b="1" kern="1200" dirty="0" smtClean="0">
              <a:solidFill>
                <a:srgbClr val="7030A0"/>
              </a:solidFill>
            </a:rPr>
            <a:t> советов</a:t>
          </a:r>
          <a:endParaRPr lang="ru-RU" sz="2200" b="1" kern="1200" dirty="0">
            <a:solidFill>
              <a:srgbClr val="7030A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7030A0"/>
              </a:solidFill>
            </a:rPr>
            <a:t>Оценка качества образовательного процесса</a:t>
          </a:r>
          <a:endParaRPr lang="ru-RU" sz="2200" b="1" kern="1200" dirty="0">
            <a:solidFill>
              <a:srgbClr val="7030A0"/>
            </a:solidFill>
          </a:endParaRPr>
        </a:p>
      </dsp:txBody>
      <dsp:txXfrm rot="-5400000">
        <a:off x="1231787" y="57075"/>
        <a:ext cx="7388833" cy="1032130"/>
      </dsp:txXfrm>
    </dsp:sp>
    <dsp:sp modelId="{5EA447B1-03F6-4688-997C-EAA44B38EB36}">
      <dsp:nvSpPr>
        <dsp:cNvPr id="0" name=""/>
        <dsp:cNvSpPr/>
      </dsp:nvSpPr>
      <dsp:spPr>
        <a:xfrm rot="5400000">
          <a:off x="-263954" y="1832378"/>
          <a:ext cx="1759695" cy="1231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2184316"/>
        <a:ext cx="1231786" cy="527909"/>
      </dsp:txXfrm>
    </dsp:sp>
    <dsp:sp modelId="{DCBB29E6-AA75-4D1B-9AA9-BA2A0F0E5BF4}">
      <dsp:nvSpPr>
        <dsp:cNvPr id="0" name=""/>
        <dsp:cNvSpPr/>
      </dsp:nvSpPr>
      <dsp:spPr>
        <a:xfrm rot="5400000">
          <a:off x="4382220" y="-1582009"/>
          <a:ext cx="1143802" cy="7444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7030A0"/>
              </a:solidFill>
            </a:rPr>
            <a:t>Участие в процедуре заселения и выселения из общежитий</a:t>
          </a:r>
          <a:endParaRPr lang="ru-RU" sz="2200" b="1" kern="1200" dirty="0">
            <a:solidFill>
              <a:srgbClr val="7030A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7030A0"/>
              </a:solidFill>
            </a:rPr>
            <a:t>Контроль и поддержание правопорядка</a:t>
          </a:r>
          <a:endParaRPr lang="ru-RU" sz="2200" b="1" kern="1200" dirty="0">
            <a:solidFill>
              <a:srgbClr val="7030A0"/>
            </a:solidFill>
          </a:endParaRPr>
        </a:p>
      </dsp:txBody>
      <dsp:txXfrm rot="-5400000">
        <a:off x="1231787" y="1624260"/>
        <a:ext cx="7388833" cy="1032130"/>
      </dsp:txXfrm>
    </dsp:sp>
    <dsp:sp modelId="{854B5AE8-350A-4BA1-AD5D-D3019B7F34E4}">
      <dsp:nvSpPr>
        <dsp:cNvPr id="0" name=""/>
        <dsp:cNvSpPr/>
      </dsp:nvSpPr>
      <dsp:spPr>
        <a:xfrm rot="5400000">
          <a:off x="-263954" y="3399564"/>
          <a:ext cx="1759695" cy="1231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3751502"/>
        <a:ext cx="1231786" cy="527909"/>
      </dsp:txXfrm>
    </dsp:sp>
    <dsp:sp modelId="{795D3DAF-5221-4DB5-B1C8-8DB42800B477}">
      <dsp:nvSpPr>
        <dsp:cNvPr id="0" name=""/>
        <dsp:cNvSpPr/>
      </dsp:nvSpPr>
      <dsp:spPr>
        <a:xfrm rot="5400000">
          <a:off x="4382220" y="-14823"/>
          <a:ext cx="1143802" cy="7444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7030A0"/>
              </a:solidFill>
            </a:rPr>
            <a:t>Реализация социально-значимых инициатив</a:t>
          </a:r>
          <a:endParaRPr lang="ru-RU" sz="2200" b="1" kern="1200" dirty="0">
            <a:solidFill>
              <a:srgbClr val="7030A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7030A0"/>
              </a:solidFill>
            </a:rPr>
            <a:t>Организация клубов, кружков и иных форм  досуга</a:t>
          </a:r>
          <a:endParaRPr lang="ru-RU" sz="2200" b="1" kern="1200" dirty="0">
            <a:solidFill>
              <a:srgbClr val="7030A0"/>
            </a:solidFill>
          </a:endParaRPr>
        </a:p>
      </dsp:txBody>
      <dsp:txXfrm rot="-5400000">
        <a:off x="1231787" y="3191446"/>
        <a:ext cx="7388833" cy="1032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27DD8-FE63-4483-9270-66FA3F1AB6E6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9E8E-B4A2-4116-A6CC-E949B8F553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6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69E8E-B4A2-4116-A6CC-E949B8F5531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0E57-B6F7-4C67-BBFC-3B83484DDB8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0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038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2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24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6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8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2CC9B6-DDFF-4F85-BA58-9B6C52A7324B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5496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1BA7FA-79EB-4D1D-9C6C-F734EA99EFED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25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69E8E-B4A2-4116-A6CC-E949B8F5531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58B1-EC8F-4D94-8816-2CC939148640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DFF8-D51D-4256-B402-AF60D2D168B7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3900-9424-4CD6-9512-FC0BB663B86A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A8EA-5FAC-4A25-A312-071ED2A59703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55D4-47F3-4673-A0C2-03E8254D7BE8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6BF8-8C31-4194-AEA2-1AAA8E1B5697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F599-5298-4AC8-8A57-6538B2470F99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26EF-B21D-46A0-A8C0-274E1C3F3BD3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0CB9-5103-4DA0-9DBA-75DE5345C2F4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4BEB-3667-4555-A897-7F9ADD323AEB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31F-E514-44B4-ACDD-EFB00433994D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615B-5C7F-44BE-9F1B-CD3945FCC45D}" type="datetime1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D572-3942-4D57-BACF-484E7BA58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kaznu.kz/questions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59632" y="5229200"/>
            <a:ext cx="7128464" cy="7200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5649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 реализации в КазНУ им. Аль-Фараби проекта «Университет вне коррупции»</a:t>
            </a:r>
            <a:endParaRPr lang="ru-RU" sz="3600" dirty="0"/>
          </a:p>
        </p:txBody>
      </p:sp>
      <p:pic>
        <p:nvPicPr>
          <p:cNvPr id="1026" name="Picture 2" descr="Эмблема КазНУ 1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208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1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5351790"/>
            <a:ext cx="763284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Проректор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КазНУ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274320" lvl="0" indent="-274320" algn="r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Шолпан Джаманбалаева 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Алматы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2017</a:t>
            </a:r>
            <a:endParaRPr lang="ru-RU" sz="2800" b="1" dirty="0">
              <a:solidFill>
                <a:srgbClr val="0070C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914570"/>
            <a:ext cx="7848872" cy="2594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 </a:t>
            </a:r>
            <a:r>
              <a:rPr lang="ru-RU" sz="3200" b="1" dirty="0">
                <a:solidFill>
                  <a:srgbClr val="7030A0"/>
                </a:solidFill>
              </a:rPr>
              <a:t>реализации Антикоррупционной стратегии РК на 2015-2025 </a:t>
            </a:r>
            <a:r>
              <a:rPr lang="ru-RU" sz="3200" b="1" dirty="0" smtClean="0">
                <a:solidFill>
                  <a:srgbClr val="7030A0"/>
                </a:solidFill>
              </a:rPr>
              <a:t>годы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в рамках проекта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Университет вне коррупции»</a:t>
            </a:r>
            <a:endParaRPr lang="ru-RU" sz="3200" dirty="0">
              <a:solidFill>
                <a:srgbClr val="C00000"/>
              </a:solidFill>
            </a:endParaRPr>
          </a:p>
          <a:p>
            <a:pPr marL="361950" lvl="0"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 smtClean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1397000"/>
          <a:ext cx="8568952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7308304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фонда оплаты труда</a:t>
            </a:r>
            <a:endParaRPr kumimoji="0" lang="ru-RU" sz="36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1328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645024"/>
            <a:ext cx="7729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82%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800200" cy="11259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7046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628800"/>
            <a:ext cx="9144000" cy="522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endParaRPr lang="kk-KZ" sz="2200" b="1" dirty="0" smtClean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kk-KZ" sz="2200" b="1" dirty="0" smtClean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556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Благодаря управлению, ориентированному на результат: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820472" cy="47971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Обеспечена прозрачность и открытость</a:t>
            </a:r>
            <a:r>
              <a:rPr lang="ru-RU" dirty="0" smtClean="0"/>
              <a:t> менеджмента университета; </a:t>
            </a:r>
          </a:p>
          <a:p>
            <a:r>
              <a:rPr lang="ru-RU" b="1" dirty="0" smtClean="0"/>
              <a:t>Повысилась ответственность</a:t>
            </a:r>
            <a:r>
              <a:rPr lang="ru-RU" dirty="0" smtClean="0"/>
              <a:t> каждого участника за результат, </a:t>
            </a:r>
          </a:p>
          <a:p>
            <a:r>
              <a:rPr lang="ru-RU" dirty="0" smtClean="0"/>
              <a:t>Реализуется п</a:t>
            </a:r>
            <a:r>
              <a:rPr lang="ru-RU" b="1" dirty="0" smtClean="0"/>
              <a:t>рогрессивная кадровая политика </a:t>
            </a:r>
            <a:endParaRPr lang="ru-RU" dirty="0" smtClean="0"/>
          </a:p>
          <a:p>
            <a:r>
              <a:rPr lang="ru-RU" b="1" dirty="0" smtClean="0"/>
              <a:t>Внедрены ясные и конкретные критерии</a:t>
            </a:r>
            <a:r>
              <a:rPr lang="ru-RU" dirty="0" smtClean="0"/>
              <a:t> оценки труда</a:t>
            </a:r>
          </a:p>
          <a:p>
            <a:r>
              <a:rPr lang="ru-RU" dirty="0" smtClean="0"/>
              <a:t>Внедрены </a:t>
            </a:r>
            <a:r>
              <a:rPr lang="ru-RU" b="1" dirty="0" smtClean="0"/>
              <a:t>механизмы поощрения </a:t>
            </a:r>
            <a:r>
              <a:rPr lang="ru-RU" dirty="0" smtClean="0"/>
              <a:t>профессионализма и высокой ответственности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8" y="274639"/>
            <a:ext cx="8893372" cy="62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0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43528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9500"/>
            <a:ext cx="2401888" cy="380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349500"/>
            <a:ext cx="2386013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348880"/>
            <a:ext cx="2446337" cy="380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29413" y="2349500"/>
            <a:ext cx="2414587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641655" cy="388843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Укрепление моральных норм деятельности членов университетского сообщества</a:t>
            </a: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Контроль за соблюдением  антикоррупционного законодательства, кодекса корпоративной культуры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 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Выработка мер общественного и дисциплинарного воздействия по фактам нарушения корпоративной этики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484784"/>
            <a:ext cx="9144000" cy="936104"/>
          </a:xfrm>
          <a:prstGeom prst="roundRect">
            <a:avLst>
              <a:gd name="adj" fmla="val 10000"/>
            </a:avLst>
          </a:prstGeom>
          <a:solidFill>
            <a:srgbClr val="9FE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Комиссии по этике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1"/>
            <a:ext cx="9649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Внедрение механизма общественного контроля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52736"/>
            <a:ext cx="9144000" cy="3456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/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937104" cy="1124744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Перевод бизнес-процессов в цифровой формат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3"/>
            <a:ext cx="8820472" cy="33123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Внедрение информационно-программного комплекса УНИВЕР</a:t>
            </a:r>
          </a:p>
          <a:p>
            <a:r>
              <a:rPr lang="ru-RU" dirty="0" smtClean="0"/>
              <a:t>Обеспечение  прозрачности учебного, научного, воспитательного процесса,  бюджетных процедур и в целом финансово-хозяйственной деятельности университета</a:t>
            </a:r>
          </a:p>
          <a:p>
            <a:r>
              <a:rPr lang="ru-RU" dirty="0" smtClean="0"/>
              <a:t>Создание  Центра ситуационного управления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625007"/>
            <a:ext cx="4175819" cy="2232993"/>
          </a:xfrm>
          <a:prstGeom prst="roundRect">
            <a:avLst>
              <a:gd name="adj" fmla="val 16670"/>
            </a:avLst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60032" y="4653136"/>
            <a:ext cx="403193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322" y="36664"/>
            <a:ext cx="8727776" cy="9294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Деятельность Центра ситуационного управления 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в свете антикоррупционной политики университета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322" y="1340768"/>
            <a:ext cx="8727776" cy="51365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86665" y="2100533"/>
            <a:ext cx="2797503" cy="231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Центр ситуационного управления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690200" y="1904015"/>
            <a:ext cx="947827" cy="727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66426" y="3962762"/>
            <a:ext cx="1442768" cy="69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83562" y="3933650"/>
            <a:ext cx="1345721" cy="86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180326" y="2156066"/>
            <a:ext cx="1378070" cy="66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38027" y="1134372"/>
            <a:ext cx="1746849" cy="215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акции</a:t>
            </a:r>
          </a:p>
          <a:p>
            <a:pPr algn="ctr"/>
            <a:r>
              <a:rPr lang="ru-RU" dirty="0" smtClean="0"/>
              <a:t>«Чистая сессия», </a:t>
            </a:r>
          </a:p>
          <a:p>
            <a:pPr algn="ctr"/>
            <a:r>
              <a:rPr lang="ru-RU" dirty="0"/>
              <a:t>м</a:t>
            </a:r>
            <a:r>
              <a:rPr lang="ru-RU" dirty="0" smtClean="0"/>
              <a:t>ониторинг нарушений на экзаменах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89785" y="3501008"/>
            <a:ext cx="1740380" cy="2580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«Горячей линии» Контакт-центра, анализ входящей информации на факты коррупции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069" y="1112809"/>
            <a:ext cx="1772727" cy="282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Информатиза-ция</a:t>
            </a:r>
            <a:r>
              <a:rPr lang="ru-RU" dirty="0" smtClean="0"/>
              <a:t> и </a:t>
            </a:r>
            <a:r>
              <a:rPr lang="ru-RU" dirty="0" err="1" smtClean="0"/>
              <a:t>прозрач-ность</a:t>
            </a:r>
            <a:r>
              <a:rPr lang="ru-RU" dirty="0" smtClean="0"/>
              <a:t> форм отчетностей, </a:t>
            </a:r>
            <a:r>
              <a:rPr lang="ru-RU" dirty="0" err="1" smtClean="0"/>
              <a:t>функциониро-вание</a:t>
            </a:r>
            <a:r>
              <a:rPr lang="ru-RU" dirty="0" smtClean="0"/>
              <a:t> аналитической программы </a:t>
            </a:r>
            <a:r>
              <a:rPr lang="en-US" dirty="0" smtClean="0"/>
              <a:t>Power BI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069" y="4091642"/>
            <a:ext cx="1772728" cy="2613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службы комплексной системы безопасности и оперативного реагирования по выявлению фактов коррупции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1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3705275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	2. </a:t>
            </a:r>
            <a:r>
              <a:rPr lang="ru-RU" sz="4500" b="1" i="1" dirty="0" smtClean="0">
                <a:solidFill>
                  <a:schemeClr val="accent6">
                    <a:lumMod val="75000"/>
                  </a:schemeClr>
                </a:solidFill>
              </a:rPr>
              <a:t>Антикоррупционные технологии в учебном процессе </a:t>
            </a:r>
            <a:endParaRPr lang="ru-RU" sz="4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Users\Admin\Desktop\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85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Система «UNIVER»: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4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Индивидуальная авторизация преподавателей, сотрудников и студентов с ограничением прав доступа.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Электронный журнал посещений, успеваемости, электронные ведомости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Ограничение сроков проставления баллов в журнал и оценок в ведомости для преподавателей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Отчеты по подозрительным проставлениям в журнал посещений/успеваемости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Генерация экзаменационных билетов, </a:t>
            </a:r>
            <a:r>
              <a:rPr lang="en-US" b="1" dirty="0" smtClean="0">
                <a:solidFill>
                  <a:srgbClr val="7030A0"/>
                </a:solidFill>
              </a:rPr>
              <a:t>QR</a:t>
            </a:r>
            <a:r>
              <a:rPr lang="ru-RU" b="1" dirty="0" smtClean="0">
                <a:solidFill>
                  <a:srgbClr val="7030A0"/>
                </a:solidFill>
              </a:rPr>
              <a:t>-коды с информацией о распечатке сгенерированных билетов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Шифрование экзаменационных работ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Онлайн-тестирование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Система «Антиплагиат»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Система учета нарушений преподавателей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Рейтинг ППС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Методы оценки достижений студентов, основанные на компетентностном подходе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61256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200" b="1" dirty="0" smtClean="0">
                <a:solidFill>
                  <a:srgbClr val="0070C0"/>
                </a:solidFill>
              </a:rPr>
              <a:t>Переориентация на студентоцентрированный подход, основанный на смещении акцента с преподавателя на обучающегося: с  того,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	что преподается на то, что изучается; с того, что хочет и может дать преподаватель на то, что необходимо в будущей профессии.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676455" cy="43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476672"/>
            <a:ext cx="5904656" cy="5976664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</a:rPr>
              <a:t>«Государство и общество должны единым фронтом выступить против коррупции.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	       Коррупция – не просто правонарушение. Она подрывает веру в эффективность государства и является прямой угрозой национальной безопасности».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  <a:p>
            <a:pPr marL="514350" indent="-514350" algn="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Н.Назарбаев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800" dirty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800" dirty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800" dirty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ru-RU" sz="2800" dirty="0"/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3275856" y="2708920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400" dirty="0" smtClean="0"/>
          </a:p>
          <a:p>
            <a:pPr algn="r">
              <a:defRPr/>
            </a:pPr>
            <a:endParaRPr lang="ru-RU" sz="1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 descr="C:\Documents and Settings\Admin\Рабочий стол\Sholpan\first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t="3955" r="20520"/>
          <a:stretch>
            <a:fillRect/>
          </a:stretch>
        </p:blipFill>
        <p:spPr bwMode="auto">
          <a:xfrm>
            <a:off x="150844" y="1052736"/>
            <a:ext cx="3006207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705872"/>
            <a:ext cx="9144000" cy="1152128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Данные меры позволили исключить субъективный фактор в оценке знаний студентов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Новый формат экзаменационной сессии: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676456" cy="44644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Изменен подход к содержанию экзаменационных вопросов</a:t>
            </a:r>
            <a:r>
              <a:rPr lang="ru-RU" sz="2400" dirty="0" smtClean="0"/>
              <a:t>: </a:t>
            </a:r>
            <a:r>
              <a:rPr lang="ru-RU" sz="1900" i="1" dirty="0" smtClean="0"/>
              <a:t>в них включены компетентностно-ориентированные задания, которые выявляют сформированность и системность теоретических знаний, умение оперировать ими, критически оценивать и делать выводы и применять полученные знания для решения практических задач.</a:t>
            </a:r>
          </a:p>
          <a:p>
            <a:r>
              <a:rPr lang="ru-RU" sz="2400" dirty="0" smtClean="0"/>
              <a:t>Экзамены проводятся </a:t>
            </a:r>
            <a:r>
              <a:rPr lang="ru-RU" sz="2400" b="1" dirty="0" smtClean="0"/>
              <a:t>в письменной и тестовой  </a:t>
            </a:r>
            <a:r>
              <a:rPr lang="ru-RU" sz="2400" dirty="0" smtClean="0"/>
              <a:t>формах.</a:t>
            </a:r>
          </a:p>
          <a:p>
            <a:r>
              <a:rPr lang="ru-RU" sz="2400" dirty="0" smtClean="0"/>
              <a:t>В целях объективной проверки экзаменационных работ введена </a:t>
            </a:r>
            <a:r>
              <a:rPr lang="ru-RU" sz="2400" b="1" dirty="0" smtClean="0"/>
              <a:t>практика создания независимых комиссий </a:t>
            </a:r>
            <a:r>
              <a:rPr lang="ru-RU" sz="2400" dirty="0" smtClean="0"/>
              <a:t>из числа ведущих профессоров, без привлечения преподавателей проводивших занятия. </a:t>
            </a:r>
          </a:p>
          <a:p>
            <a:r>
              <a:rPr lang="ru-RU" sz="2400" dirty="0" smtClean="0"/>
              <a:t>Используется </a:t>
            </a:r>
            <a:r>
              <a:rPr lang="ru-RU" sz="2400" b="1" dirty="0" smtClean="0"/>
              <a:t>технология </a:t>
            </a:r>
            <a:r>
              <a:rPr lang="ru-RU" sz="2400" b="1" dirty="0" err="1" smtClean="0"/>
              <a:t>видеофиксации</a:t>
            </a:r>
            <a:r>
              <a:rPr lang="ru-RU" sz="2400" b="1" dirty="0" smtClean="0"/>
              <a:t> и мониторинга</a:t>
            </a:r>
            <a:r>
              <a:rPr lang="ru-RU" sz="2400" dirty="0" smtClean="0"/>
              <a:t>, в онлайн-режиме выявляются нарушения правил сдачи экзаменов.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52400"/>
            <a:ext cx="9324528" cy="90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741363"/>
            <a:ext cx="91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512888"/>
            <a:ext cx="91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ATA_1371-1.jpg"/>
          <p:cNvPicPr>
            <a:picLocks noChangeAspect="1"/>
          </p:cNvPicPr>
          <p:nvPr/>
        </p:nvPicPr>
        <p:blipFill>
          <a:blip r:embed="rId3" cstate="print"/>
          <a:srcRect l="13124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90600" y="142875"/>
            <a:ext cx="74009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104" name="Рисунок 3" descr="NEW LOGO Al-Farabi СYTI 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14" y="39002"/>
            <a:ext cx="1821086" cy="13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911227"/>
            <a:ext cx="7164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обслуживания студентов «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КазНУ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им.аль-Фараби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4760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1"/>
          <p:cNvSpPr>
            <a:spLocks noChangeArrowheads="1"/>
          </p:cNvSpPr>
          <p:nvPr/>
        </p:nvSpPr>
        <p:spPr bwMode="auto">
          <a:xfrm>
            <a:off x="719138" y="904875"/>
            <a:ext cx="777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оказанных услуг ЦОС «Керемет»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41363"/>
            <a:ext cx="91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512888"/>
            <a:ext cx="91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90600" y="142875"/>
            <a:ext cx="740092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обслуживания студентов «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им.аль-Фараби</a:t>
            </a:r>
            <a:endParaRPr lang="ru-RU" sz="1400" dirty="0"/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434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554538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3" descr="NEW LOGO Al-Farabi СYTI 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84138"/>
            <a:ext cx="10207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278188"/>
            <a:ext cx="478155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2027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7030A0"/>
                </a:solidFill>
              </a:rPr>
              <a:t>Создание ЦОС «Керемет» позволило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устранить бюрократические барьеры и </a:t>
            </a:r>
            <a:r>
              <a:rPr lang="ru-RU" dirty="0" err="1" smtClean="0"/>
              <a:t>коррупциогенные</a:t>
            </a:r>
            <a:r>
              <a:rPr lang="ru-RU" dirty="0" smtClean="0"/>
              <a:t> риски в системе взаимодействия  «университет – студент»;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значительно повысить  эффективность и оперативность решения проблем студенчества;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поднять на принципиально новый уровень качество услуг;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оптимизировать бизнес-процессы и снизить трудоемкость работы персонала;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решить задачу снижения времени и экономических расходов, затрачиваемых  обучающимися на получение социально-значимых услуг.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4784"/>
            <a:ext cx="9144000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Создание единого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call-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центра с «горячей линией»</a:t>
            </a:r>
          </a:p>
          <a:p>
            <a:pPr marL="3619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Блог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Ректора на сайте КазНУ 	</a:t>
            </a:r>
            <a:r>
              <a:rPr lang="ru-RU" sz="3600" dirty="0" smtClean="0">
                <a:hlinkClick r:id="rId2"/>
              </a:rPr>
              <a:t>http://blog.kaznu.kz/questions.php</a:t>
            </a:r>
            <a:r>
              <a:rPr lang="ru-RU" sz="3600" dirty="0" smtClean="0"/>
              <a:t> </a:t>
            </a: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Проведение социологического мониторинга</a:t>
            </a:r>
          </a:p>
          <a:p>
            <a:pPr marL="361950" lvl="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Анализ информации в социальных сетях</a:t>
            </a:r>
          </a:p>
          <a:p>
            <a:pPr marL="361950" lvl="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3. Обеспечение  обратной связи </a:t>
            </a: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>
              <a:buFont typeface="Wingdings" pitchFamily="2" charset="2"/>
              <a:buChar char="ü"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1950" lvl="0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Опросы Центра социологических исследований и социального инжиниринга КазНУ 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«Преподаватель глазами студентов»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«Преподаватель глазами коллег»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«Куратор-эдвайзер глазами студентов»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«Университет глазами выпускника»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«Чистая сессия»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«Социальное самочувствие студентов»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«Качество образовательного процесса»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7500"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sz="4100" b="1" dirty="0" smtClean="0">
                <a:solidFill>
                  <a:srgbClr val="C00000"/>
                </a:solidFill>
              </a:rPr>
              <a:t>3. </a:t>
            </a:r>
            <a:r>
              <a:rPr lang="ru-RU" sz="4500" b="1" dirty="0" smtClean="0">
                <a:solidFill>
                  <a:srgbClr val="C00000"/>
                </a:solidFill>
              </a:rPr>
              <a:t>Воспитание социально- активного студента </a:t>
            </a:r>
            <a:endParaRPr lang="ru-RU" sz="45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Harasova\Desktop\Инф для Презентаций\Фото для приемной комиссии 2012\7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313942" cy="23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002234"/>
          </a:xfrm>
        </p:spPr>
        <p:txBody>
          <a:bodyPr>
            <a:normAutofit fontScale="90000"/>
          </a:bodyPr>
          <a:lstStyle/>
          <a:p>
            <a:r>
              <a:rPr lang="kk-KZ" dirty="0"/>
              <a:t>КазНУ разработал и внедряет </a:t>
            </a:r>
            <a:r>
              <a:rPr lang="ru-RU" dirty="0"/>
              <a:t>модель «A</a:t>
            </a:r>
            <a:r>
              <a:rPr lang="en-US" dirty="0"/>
              <a:t>l</a:t>
            </a:r>
            <a:r>
              <a:rPr lang="ru-RU" dirty="0"/>
              <a:t>-F</a:t>
            </a:r>
            <a:r>
              <a:rPr lang="en-US" dirty="0" err="1"/>
              <a:t>arabi</a:t>
            </a:r>
            <a:r>
              <a:rPr lang="ru-RU" dirty="0"/>
              <a:t> U</a:t>
            </a:r>
            <a:r>
              <a:rPr lang="en-US" dirty="0" err="1"/>
              <a:t>niversity</a:t>
            </a:r>
            <a:r>
              <a:rPr lang="ru-RU" dirty="0"/>
              <a:t> </a:t>
            </a:r>
            <a:r>
              <a:rPr lang="ru-RU" dirty="0" err="1"/>
              <a:t>smart</a:t>
            </a:r>
            <a:r>
              <a:rPr lang="ru-RU" dirty="0"/>
              <a:t> </a:t>
            </a:r>
            <a:r>
              <a:rPr lang="en-US" dirty="0"/>
              <a:t>city</a:t>
            </a:r>
            <a:r>
              <a:rPr lang="ru-RU" dirty="0"/>
              <a:t>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3" descr="NEW LOGO Al-Farabi СYTI 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04" y="2492896"/>
            <a:ext cx="6450632" cy="40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/>
        </p:nvSpPr>
        <p:spPr bwMode="auto">
          <a:xfrm>
            <a:off x="6475413" y="6238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F96D8B6-50A1-4647-A4D7-875F49D5928A}" type="slidenum">
              <a:rPr lang="ru-RU"/>
              <a:pPr eaLnBrk="1" hangingPunct="1"/>
              <a:t>28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534380" y="254369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750404" y="4823325"/>
          <a:ext cx="7632848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Группа 6"/>
          <p:cNvGrpSpPr/>
          <p:nvPr/>
        </p:nvGrpSpPr>
        <p:grpSpPr>
          <a:xfrm rot="19754426">
            <a:off x="2498794" y="3952432"/>
            <a:ext cx="466983" cy="770621"/>
            <a:chOff x="2777439" y="1525045"/>
            <a:chExt cx="345646" cy="8209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Двойная стрелка влево/вправо 10"/>
            <p:cNvSpPr/>
            <p:nvPr/>
          </p:nvSpPr>
          <p:spPr>
            <a:xfrm rot="18013559">
              <a:off x="2539794" y="1762690"/>
              <a:ext cx="820935" cy="345646"/>
            </a:xfrm>
            <a:prstGeom prst="left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8123"/>
                <a:satOff val="-9658"/>
                <a:lumOff val="2159"/>
                <a:alphaOff val="0"/>
              </a:schemeClr>
            </a:fillRef>
            <a:effectRef idx="0">
              <a:schemeClr val="accent2">
                <a:hueOff val="-838123"/>
                <a:satOff val="-9658"/>
                <a:lumOff val="21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Двойная стрелка влево/вправо 4"/>
            <p:cNvSpPr/>
            <p:nvPr/>
          </p:nvSpPr>
          <p:spPr>
            <a:xfrm rot="18013559">
              <a:off x="2643488" y="1831819"/>
              <a:ext cx="613547" cy="20738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/>
            </a:p>
          </p:txBody>
        </p:sp>
      </p:grpSp>
      <p:grpSp>
        <p:nvGrpSpPr>
          <p:cNvPr id="3" name="Группа 7"/>
          <p:cNvGrpSpPr/>
          <p:nvPr/>
        </p:nvGrpSpPr>
        <p:grpSpPr>
          <a:xfrm rot="19754426">
            <a:off x="5955179" y="3952431"/>
            <a:ext cx="466983" cy="770621"/>
            <a:chOff x="2777439" y="1525045"/>
            <a:chExt cx="345646" cy="8209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Двойная стрелка влево/вправо 8"/>
            <p:cNvSpPr/>
            <p:nvPr/>
          </p:nvSpPr>
          <p:spPr>
            <a:xfrm rot="18013559">
              <a:off x="2539794" y="1762690"/>
              <a:ext cx="820935" cy="345646"/>
            </a:xfrm>
            <a:prstGeom prst="left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8123"/>
                <a:satOff val="-9658"/>
                <a:lumOff val="2159"/>
                <a:alphaOff val="0"/>
              </a:schemeClr>
            </a:fillRef>
            <a:effectRef idx="0">
              <a:schemeClr val="accent2">
                <a:hueOff val="-838123"/>
                <a:satOff val="-9658"/>
                <a:lumOff val="21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Двойная стрелка влево/вправо 4"/>
            <p:cNvSpPr/>
            <p:nvPr/>
          </p:nvSpPr>
          <p:spPr>
            <a:xfrm rot="18013559">
              <a:off x="2643488" y="1831819"/>
              <a:ext cx="613547" cy="20738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3368046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Совместный проект </a:t>
            </a:r>
            <a:r>
              <a:rPr lang="ru-RU" b="1" i="1" dirty="0" err="1" smtClean="0">
                <a:solidFill>
                  <a:srgbClr val="7030A0"/>
                </a:solidFill>
              </a:rPr>
              <a:t>КазНУ</a:t>
            </a:r>
            <a:r>
              <a:rPr lang="ru-RU" b="1" i="1" dirty="0" smtClean="0">
                <a:solidFill>
                  <a:srgbClr val="7030A0"/>
                </a:solidFill>
              </a:rPr>
              <a:t> им. аль-</a:t>
            </a:r>
            <a:r>
              <a:rPr lang="ru-RU" b="1" i="1" dirty="0" err="1" smtClean="0">
                <a:solidFill>
                  <a:srgbClr val="7030A0"/>
                </a:solidFill>
              </a:rPr>
              <a:t>Фараби</a:t>
            </a:r>
            <a:r>
              <a:rPr lang="ru-RU" b="1" i="1" dirty="0" smtClean="0">
                <a:solidFill>
                  <a:srgbClr val="7030A0"/>
                </a:solidFill>
              </a:rPr>
              <a:t> с Альянсом цивилизаций ООН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«Формирование граждан добродетельного общества»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3486150" cy="1590605"/>
          </a:xfrm>
          <a:prstGeom prst="rect">
            <a:avLst/>
          </a:prstGeom>
        </p:spPr>
      </p:pic>
      <p:pic>
        <p:nvPicPr>
          <p:cNvPr id="6" name="Рисунок 3" descr="NEW LOGO Al-Farabi СYTI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39892"/>
            <a:ext cx="3669771" cy="19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Указом Президента </a:t>
            </a:r>
            <a:r>
              <a:rPr lang="ru-RU" dirty="0"/>
              <a:t>Республики Казахстан</a:t>
            </a:r>
          </a:p>
          <a:p>
            <a:pPr marL="0" indent="0" algn="ctr">
              <a:buNone/>
            </a:pPr>
            <a:r>
              <a:rPr lang="ru-RU" dirty="0" smtClean="0"/>
              <a:t>от </a:t>
            </a:r>
            <a:r>
              <a:rPr lang="ru-RU" dirty="0"/>
              <a:t>26 декабря 2014 года № </a:t>
            </a:r>
            <a:r>
              <a:rPr lang="ru-RU" dirty="0" smtClean="0"/>
              <a:t>986 утверждена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АНТИКОРРУПЦИОННАЯ СТРАТЕГИЯ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РЕСПУБЛИКИ КАЗАХСТАН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НА 2015-2025 ГОДЫ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14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5157192"/>
            <a:ext cx="9144000" cy="1368152"/>
          </a:xfrm>
          <a:prstGeom prst="roundRect">
            <a:avLst>
              <a:gd name="adj" fmla="val 10000"/>
            </a:avLst>
          </a:prstGeom>
          <a:solidFill>
            <a:srgbClr val="9FE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060848"/>
            <a:ext cx="9144000" cy="1368152"/>
          </a:xfrm>
          <a:prstGeom prst="roundRect">
            <a:avLst>
              <a:gd name="adj" fmla="val 10000"/>
            </a:avLst>
          </a:prstGeom>
          <a:solidFill>
            <a:srgbClr val="9FE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522920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программы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социального партнерства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348880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антикоррупционного образования</a:t>
            </a:r>
            <a:r>
              <a:rPr lang="ru-RU" sz="3000" dirty="0" smtClean="0">
                <a:solidFill>
                  <a:srgbClr val="7030A0"/>
                </a:solidFill>
              </a:rPr>
              <a:t>, </a:t>
            </a:r>
            <a:endParaRPr kumimoji="0" lang="ru-RU" sz="30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3645024"/>
            <a:ext cx="9144000" cy="1368152"/>
          </a:xfrm>
          <a:prstGeom prst="roundRect">
            <a:avLst>
              <a:gd name="adj" fmla="val 10000"/>
            </a:avLst>
          </a:prstGeom>
          <a:solidFill>
            <a:srgbClr val="9FE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</a:rPr>
              <a:t>Внедрение проектного подхода в воспитательной работе 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Формирование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антикоррупционной культуры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700808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Программа социального партнерства со студенческими организациями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961456"/>
          <a:ext cx="86764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8064896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lvl="0"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	Проект КазНУ им. Аль-Фараби</a:t>
            </a:r>
          </a:p>
          <a:p>
            <a:pPr marL="361950" lvl="0"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«УНИВЕРСИТЕТ ВНЕ КОРРУПЦИИ»</a:t>
            </a:r>
          </a:p>
          <a:p>
            <a:pPr marL="361950" lvl="0"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C:\Users\Admin\Desktop\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2"/>
            <a:ext cx="9144000" cy="211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Антикоррупционная стратегия РК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dirty="0" smtClean="0"/>
              <a:t>	Повышение эффективности антикоррупционной политики государства, вовлечение в антикоррупционное движение всего общества путем создания атмосферы «нулевой» терпимости к коррупции и снижение ее уровня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Целевые индикаторы: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Качество государственных услуг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Доверие общества социальным институтам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Уровень правовой культуры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Повышение авторитета страны в международном сообществе и улучшение соответствующих рейтингов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5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Факторы, способствующие росту коррупционных проявлений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2127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Недостаточная прозрачность при принятии решений</a:t>
            </a:r>
          </a:p>
          <a:p>
            <a:r>
              <a:rPr lang="ru-RU" b="1" dirty="0" smtClean="0"/>
              <a:t>Избыточная бюрократия, административные барьеры</a:t>
            </a:r>
          </a:p>
          <a:p>
            <a:r>
              <a:rPr lang="ru-RU" b="1" dirty="0" smtClean="0"/>
              <a:t>Прямой контакт должностных лиц с населением при оказании услуг</a:t>
            </a:r>
          </a:p>
          <a:p>
            <a:r>
              <a:rPr lang="ru-RU" b="1" dirty="0" smtClean="0"/>
              <a:t>Злоупотребление должностными полномочиями</a:t>
            </a:r>
          </a:p>
          <a:p>
            <a:r>
              <a:rPr lang="ru-RU" b="1" dirty="0" smtClean="0"/>
              <a:t>Отсутствие системности в профилактической работе</a:t>
            </a:r>
          </a:p>
          <a:p>
            <a:r>
              <a:rPr lang="ru-RU" b="1" dirty="0" smtClean="0"/>
              <a:t>Недостаточный уровень оплаты отдельных категорий служащих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6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КазНУ им. Аль-Фараби </a:t>
            </a:r>
            <a:r>
              <a:rPr lang="ru-RU" b="1" dirty="0" smtClean="0">
                <a:solidFill>
                  <a:srgbClr val="C00000"/>
                </a:solidFill>
              </a:rPr>
              <a:t>«Университет вне коррупции» </a:t>
            </a:r>
            <a:r>
              <a:rPr lang="ru-RU" sz="3300" b="1" i="1" dirty="0" smtClean="0">
                <a:solidFill>
                  <a:srgbClr val="7030A0"/>
                </a:solidFill>
              </a:rPr>
              <a:t>(реализуется с 2011 года) </a:t>
            </a:r>
            <a:endParaRPr lang="ru-RU" sz="33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50131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Цель проекта: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		</a:t>
            </a:r>
            <a:r>
              <a:rPr lang="ru-RU" i="1" dirty="0" smtClean="0"/>
              <a:t>внедрение </a:t>
            </a:r>
            <a:r>
              <a:rPr lang="ru-RU" i="1" dirty="0"/>
              <a:t>в КазНУ им. </a:t>
            </a:r>
            <a:r>
              <a:rPr lang="ru-RU" i="1" dirty="0" err="1"/>
              <a:t>Аль-Фараби</a:t>
            </a:r>
            <a:r>
              <a:rPr lang="ru-RU" i="1" dirty="0"/>
              <a:t> </a:t>
            </a:r>
            <a:r>
              <a:rPr lang="ru-RU" i="1" dirty="0" smtClean="0"/>
              <a:t> системы мер по устранению условий для  коррупционных  явлений и создание социальной среды, нетерпимой   к коррупции</a:t>
            </a:r>
            <a:endParaRPr lang="en-US" i="1" dirty="0" smtClean="0"/>
          </a:p>
          <a:p>
            <a:pPr>
              <a:buNone/>
            </a:pPr>
            <a:endParaRPr lang="ru-RU" i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Методологическая основа проекта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  <a:r>
              <a:rPr lang="ru-RU" i="1" dirty="0" smtClean="0"/>
              <a:t>социальное партнерство</a:t>
            </a:r>
          </a:p>
          <a:p>
            <a:pPr>
              <a:buNone/>
            </a:pPr>
            <a:endParaRPr lang="ru-RU" i="1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Главный принцип</a:t>
            </a:r>
            <a:r>
              <a:rPr lang="ru-RU" i="1" dirty="0" smtClean="0"/>
              <a:t>: комплексность и системность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337918"/>
            <a:ext cx="8604448" cy="552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lvl="0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Ключевые  задачи проекта «Университет вне коррупции»: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  выявление и  устранение причин и условий, которые могут породить коррупцию в вузе;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внедрение эффективных антикоррупционных технологий и механизмов;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ведение целенаправленной работы по обеспечению общественного понимания опасности коррупции и ее последствий;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вовлечение студентов и преподавателей на основе социального партнерства в процесс предотвращения коррупции;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воспитание в студенческой среде патриотизма и активной гражданской позиции,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развитие сотрудничества с госорганами по проблемам преодоления коррупционных проявлений в обществе;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осуществление мониторинга результативности антикорруп-ционной деятельности КазНУ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572-3942-4D57-BACF-484E7BA5896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276872"/>
            <a:ext cx="87484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1. Антикоррупционные механизмы в системе менеджмента</a:t>
            </a:r>
          </a:p>
          <a:p>
            <a:pPr algn="ctr">
              <a:buNone/>
            </a:pPr>
            <a:r>
              <a:rPr lang="en-US" sz="4400" b="1" i="1" dirty="0" smtClean="0">
                <a:solidFill>
                  <a:srgbClr val="C00000"/>
                </a:solidFill>
              </a:rPr>
              <a:t> 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Admin\Desktop\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85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6663"/>
            <a:ext cx="91440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346575" y="3716338"/>
            <a:ext cx="504825" cy="47783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Объект 4"/>
          <p:cNvGraphicFramePr>
            <a:graphicFrameLocks/>
          </p:cNvGraphicFramePr>
          <p:nvPr/>
        </p:nvGraphicFramePr>
        <p:xfrm>
          <a:off x="0" y="0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088559"/>
            <a:ext cx="9144000" cy="892552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C00000"/>
                </a:solidFill>
              </a:rPr>
              <a:t>Замещение должностей ППС, </a:t>
            </a: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</a:rPr>
              <a:t>зав.кафедрами и деканов факультете на основе рейтинга</a:t>
            </a:r>
            <a:endParaRPr lang="ru-RU" sz="26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</TotalTime>
  <Words>878</Words>
  <Application>Microsoft Office PowerPoint</Application>
  <PresentationFormat>Экран (4:3)</PresentationFormat>
  <Paragraphs>221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Aharoni</vt:lpstr>
      <vt:lpstr>Arial</vt:lpstr>
      <vt:lpstr>Calibri</vt:lpstr>
      <vt:lpstr>Cambria Math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Антикоррупционная стратегия РК</vt:lpstr>
      <vt:lpstr>Факторы, способствующие росту коррупционных проявлений</vt:lpstr>
      <vt:lpstr>Проект КазНУ им. Аль-Фараби «Университет вне коррупции» (реализуется с 2011 года) </vt:lpstr>
      <vt:lpstr> Ключевые  задачи проекта «Университет вне коррупции»: </vt:lpstr>
      <vt:lpstr>Презентация PowerPoint</vt:lpstr>
      <vt:lpstr>Презентация PowerPoint</vt:lpstr>
      <vt:lpstr>Презентация PowerPoint</vt:lpstr>
      <vt:lpstr>Благодаря управлению, ориентированному на результат:</vt:lpstr>
      <vt:lpstr>Презентация PowerPoint</vt:lpstr>
      <vt:lpstr>Презентация PowerPoint</vt:lpstr>
      <vt:lpstr>Презентация PowerPoint</vt:lpstr>
      <vt:lpstr>Перевод бизнес-процессов в цифровой формат</vt:lpstr>
      <vt:lpstr> Деятельность Центра ситуационного управления  в свете антикоррупционной политики университета</vt:lpstr>
      <vt:lpstr>Презентация PowerPoint</vt:lpstr>
      <vt:lpstr>Система «UNIVER»:</vt:lpstr>
      <vt:lpstr>Методы оценки достижений студентов, основанные на компетентностном подходе </vt:lpstr>
      <vt:lpstr> Новый формат экзаменационной сессии: </vt:lpstr>
      <vt:lpstr>Презентация PowerPoint</vt:lpstr>
      <vt:lpstr>Презентация PowerPoint</vt:lpstr>
      <vt:lpstr>Создание ЦОС «Керемет» позволило: </vt:lpstr>
      <vt:lpstr>Презентация PowerPoint</vt:lpstr>
      <vt:lpstr>Опросы Центра социологических исследований и социального инжиниринга КазНУ :</vt:lpstr>
      <vt:lpstr>Презентация PowerPoint</vt:lpstr>
      <vt:lpstr>КазНУ разработал и внедряет модель «Al-Farabi University smart city». </vt:lpstr>
      <vt:lpstr>Презентация PowerPoint</vt:lpstr>
      <vt:lpstr>Презентация PowerPoint</vt:lpstr>
      <vt:lpstr>Формирование  антикоррупционной культуры </vt:lpstr>
      <vt:lpstr>Программа социального партнерства со студенческими организациями </vt:lpstr>
      <vt:lpstr>Презентация PowerPoint</vt:lpstr>
    </vt:vector>
  </TitlesOfParts>
  <Company>KazNU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Bayan_83ZH</dc:creator>
  <cp:lastModifiedBy>Джаманбалаева Шолпан</cp:lastModifiedBy>
  <cp:revision>580</cp:revision>
  <dcterms:created xsi:type="dcterms:W3CDTF">2011-06-22T02:36:47Z</dcterms:created>
  <dcterms:modified xsi:type="dcterms:W3CDTF">2017-06-20T04:13:15Z</dcterms:modified>
</cp:coreProperties>
</file>