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5"/>
  </p:notesMasterIdLst>
  <p:sldIdLst>
    <p:sldId id="256" r:id="rId2"/>
    <p:sldId id="366" r:id="rId3"/>
    <p:sldId id="460" r:id="rId4"/>
    <p:sldId id="461" r:id="rId5"/>
    <p:sldId id="462" r:id="rId6"/>
    <p:sldId id="464" r:id="rId7"/>
    <p:sldId id="465" r:id="rId8"/>
    <p:sldId id="463" r:id="rId9"/>
    <p:sldId id="459" r:id="rId10"/>
    <p:sldId id="468" r:id="rId11"/>
    <p:sldId id="470" r:id="rId12"/>
    <p:sldId id="471" r:id="rId13"/>
    <p:sldId id="472" r:id="rId14"/>
    <p:sldId id="271" r:id="rId15"/>
    <p:sldId id="407" r:id="rId16"/>
    <p:sldId id="408" r:id="rId17"/>
    <p:sldId id="409" r:id="rId18"/>
    <p:sldId id="397" r:id="rId19"/>
    <p:sldId id="398" r:id="rId20"/>
    <p:sldId id="443" r:id="rId21"/>
    <p:sldId id="458" r:id="rId22"/>
    <p:sldId id="450" r:id="rId23"/>
    <p:sldId id="452" r:id="rId24"/>
    <p:sldId id="453" r:id="rId25"/>
    <p:sldId id="457" r:id="rId26"/>
    <p:sldId id="420" r:id="rId27"/>
    <p:sldId id="430" r:id="rId28"/>
    <p:sldId id="438" r:id="rId29"/>
    <p:sldId id="441" r:id="rId30"/>
    <p:sldId id="473" r:id="rId31"/>
    <p:sldId id="476" r:id="rId32"/>
    <p:sldId id="434" r:id="rId33"/>
    <p:sldId id="475" r:id="rId34"/>
    <p:sldId id="418" r:id="rId35"/>
    <p:sldId id="424" r:id="rId36"/>
    <p:sldId id="410" r:id="rId37"/>
    <p:sldId id="481" r:id="rId38"/>
    <p:sldId id="485" r:id="rId39"/>
    <p:sldId id="486" r:id="rId40"/>
    <p:sldId id="377" r:id="rId41"/>
    <p:sldId id="339" r:id="rId42"/>
    <p:sldId id="387" r:id="rId43"/>
    <p:sldId id="289" r:id="rId4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59" autoAdjust="0"/>
  </p:normalViewPr>
  <p:slideViewPr>
    <p:cSldViewPr>
      <p:cViewPr varScale="1">
        <p:scale>
          <a:sx n="106" d="100"/>
          <a:sy n="106" d="100"/>
        </p:scale>
        <p:origin x="1770" y="114"/>
      </p:cViewPr>
      <p:guideLst>
        <p:guide orient="horz" pos="2160"/>
        <p:guide pos="2880"/>
      </p:guideLst>
    </p:cSldViewPr>
  </p:slideViewPr>
  <p:outlineViewPr>
    <p:cViewPr>
      <p:scale>
        <a:sx n="33" d="100"/>
        <a:sy n="33" d="100"/>
      </p:scale>
      <p:origin x="0" y="24150"/>
    </p:cViewPr>
  </p:outlineViewPr>
  <p:notesTextViewPr>
    <p:cViewPr>
      <p:scale>
        <a:sx n="1" d="1"/>
        <a:sy n="1" d="1"/>
      </p:scale>
      <p:origin x="0" y="0"/>
    </p:cViewPr>
  </p:notesTextViewPr>
  <p:sorterViewPr>
    <p:cViewPr varScale="1">
      <p:scale>
        <a:sx n="100" d="100"/>
        <a:sy n="100" d="100"/>
      </p:scale>
      <p:origin x="0" y="51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3321A-4AE4-425D-AEEF-6D0BCF84D89C}" type="doc">
      <dgm:prSet loTypeId="urn:microsoft.com/office/officeart/2005/8/layout/gear1" loCatId="relationship" qsTypeId="urn:microsoft.com/office/officeart/2005/8/quickstyle/simple1" qsCatId="simple" csTypeId="urn:microsoft.com/office/officeart/2005/8/colors/accent1_3" csCatId="accent1" phldr="1"/>
      <dgm:spPr/>
    </dgm:pt>
    <dgm:pt modelId="{8A345187-5332-4D5C-A323-43FC2B0760F5}">
      <dgm:prSet phldrT="[Текст]" custT="1"/>
      <dgm:spPr/>
      <dgm:t>
        <a:bodyPr/>
        <a:lstStyle/>
        <a:p>
          <a:r>
            <a:rPr lang="ru-RU" sz="1400" b="1" dirty="0" smtClean="0"/>
            <a:t>Сервисы, которые надстраиваются над инфраструктурой</a:t>
          </a:r>
          <a:endParaRPr lang="ru-RU" sz="1400" b="1" dirty="0"/>
        </a:p>
      </dgm:t>
    </dgm:pt>
    <dgm:pt modelId="{750BA31A-BFE5-4DA1-B6A1-CB7951A6D8E0}" type="parTrans" cxnId="{C7F39FB4-9E86-407D-9A96-1D889484EA1A}">
      <dgm:prSet/>
      <dgm:spPr/>
      <dgm:t>
        <a:bodyPr/>
        <a:lstStyle/>
        <a:p>
          <a:endParaRPr lang="ru-RU" sz="1600" b="1"/>
        </a:p>
      </dgm:t>
    </dgm:pt>
    <dgm:pt modelId="{1C7CC26B-D5D0-4F5F-83F4-2DCF5872E9A9}" type="sibTrans" cxnId="{C7F39FB4-9E86-407D-9A96-1D889484EA1A}">
      <dgm:prSet/>
      <dgm:spPr/>
      <dgm:t>
        <a:bodyPr/>
        <a:lstStyle/>
        <a:p>
          <a:endParaRPr lang="ru-RU" sz="1600" b="1"/>
        </a:p>
      </dgm:t>
    </dgm:pt>
    <dgm:pt modelId="{BDC772AE-3917-4D36-886E-AC62F98AAA2C}">
      <dgm:prSet phldrT="[Текст]" custT="1"/>
      <dgm:spPr/>
      <dgm:t>
        <a:bodyPr/>
        <a:lstStyle/>
        <a:p>
          <a:r>
            <a:rPr lang="ru-RU" sz="1400" b="1" dirty="0" smtClean="0"/>
            <a:t>Каталог услуг</a:t>
          </a:r>
          <a:endParaRPr lang="ru-RU" sz="1400" b="1" dirty="0"/>
        </a:p>
      </dgm:t>
    </dgm:pt>
    <dgm:pt modelId="{8E8C4E31-B201-40F8-A86B-B2D622E9A008}" type="parTrans" cxnId="{D518879E-10B7-44AB-AE00-2259B03E2AA3}">
      <dgm:prSet/>
      <dgm:spPr/>
      <dgm:t>
        <a:bodyPr/>
        <a:lstStyle/>
        <a:p>
          <a:endParaRPr lang="ru-RU" sz="1600" b="1"/>
        </a:p>
      </dgm:t>
    </dgm:pt>
    <dgm:pt modelId="{32DCF71A-0CB1-440F-BFB2-E4DFEF8DAADC}" type="sibTrans" cxnId="{D518879E-10B7-44AB-AE00-2259B03E2AA3}">
      <dgm:prSet/>
      <dgm:spPr/>
      <dgm:t>
        <a:bodyPr/>
        <a:lstStyle/>
        <a:p>
          <a:endParaRPr lang="ru-RU" sz="1600" b="1"/>
        </a:p>
      </dgm:t>
    </dgm:pt>
    <dgm:pt modelId="{E591535D-AD05-43C1-9E99-C1773D7C191C}">
      <dgm:prSet phldrT="[Текст]" custT="1"/>
      <dgm:spPr/>
      <dgm:t>
        <a:bodyPr/>
        <a:lstStyle/>
        <a:p>
          <a:r>
            <a:rPr lang="ru-RU" sz="1200" b="1" dirty="0" smtClean="0"/>
            <a:t>Смена бизнес-модели управления</a:t>
          </a:r>
          <a:endParaRPr lang="ru-RU" sz="1200" b="1" dirty="0"/>
        </a:p>
      </dgm:t>
    </dgm:pt>
    <dgm:pt modelId="{6CD9E3FA-2D67-4EF7-BFB4-E06E0B668F68}" type="parTrans" cxnId="{8E648B4D-6CBF-4E2F-8C92-459868A58406}">
      <dgm:prSet/>
      <dgm:spPr/>
      <dgm:t>
        <a:bodyPr/>
        <a:lstStyle/>
        <a:p>
          <a:endParaRPr lang="ru-RU" sz="1600" b="1"/>
        </a:p>
      </dgm:t>
    </dgm:pt>
    <dgm:pt modelId="{33941405-FE1A-44F2-9525-49496156757A}" type="sibTrans" cxnId="{8E648B4D-6CBF-4E2F-8C92-459868A58406}">
      <dgm:prSet/>
      <dgm:spPr/>
      <dgm:t>
        <a:bodyPr/>
        <a:lstStyle/>
        <a:p>
          <a:endParaRPr lang="ru-RU" sz="1600" b="1"/>
        </a:p>
      </dgm:t>
    </dgm:pt>
    <dgm:pt modelId="{79303D02-28B5-4794-A304-0A61991E5CDF}" type="pres">
      <dgm:prSet presAssocID="{A393321A-4AE4-425D-AEEF-6D0BCF84D89C}" presName="composite" presStyleCnt="0">
        <dgm:presLayoutVars>
          <dgm:chMax val="3"/>
          <dgm:animLvl val="lvl"/>
          <dgm:resizeHandles val="exact"/>
        </dgm:presLayoutVars>
      </dgm:prSet>
      <dgm:spPr/>
    </dgm:pt>
    <dgm:pt modelId="{0C8753EB-0541-4BEC-BBC2-C825523A3F79}" type="pres">
      <dgm:prSet presAssocID="{8A345187-5332-4D5C-A323-43FC2B0760F5}" presName="gear1" presStyleLbl="node1" presStyleIdx="0" presStyleCnt="3">
        <dgm:presLayoutVars>
          <dgm:chMax val="1"/>
          <dgm:bulletEnabled val="1"/>
        </dgm:presLayoutVars>
      </dgm:prSet>
      <dgm:spPr/>
      <dgm:t>
        <a:bodyPr/>
        <a:lstStyle/>
        <a:p>
          <a:endParaRPr lang="ru-RU"/>
        </a:p>
      </dgm:t>
    </dgm:pt>
    <dgm:pt modelId="{8F7D8062-A0E1-44A2-8CC2-79B6660C618C}" type="pres">
      <dgm:prSet presAssocID="{8A345187-5332-4D5C-A323-43FC2B0760F5}" presName="gear1srcNode" presStyleLbl="node1" presStyleIdx="0" presStyleCnt="3"/>
      <dgm:spPr/>
      <dgm:t>
        <a:bodyPr/>
        <a:lstStyle/>
        <a:p>
          <a:endParaRPr lang="ru-RU"/>
        </a:p>
      </dgm:t>
    </dgm:pt>
    <dgm:pt modelId="{B23B79B3-42D0-4A21-9D2D-188964F31B44}" type="pres">
      <dgm:prSet presAssocID="{8A345187-5332-4D5C-A323-43FC2B0760F5}" presName="gear1dstNode" presStyleLbl="node1" presStyleIdx="0" presStyleCnt="3"/>
      <dgm:spPr/>
      <dgm:t>
        <a:bodyPr/>
        <a:lstStyle/>
        <a:p>
          <a:endParaRPr lang="ru-RU"/>
        </a:p>
      </dgm:t>
    </dgm:pt>
    <dgm:pt modelId="{8A6E01A0-D7ED-4B63-9762-D88A23B76EBE}" type="pres">
      <dgm:prSet presAssocID="{BDC772AE-3917-4D36-886E-AC62F98AAA2C}" presName="gear2" presStyleLbl="node1" presStyleIdx="1" presStyleCnt="3">
        <dgm:presLayoutVars>
          <dgm:chMax val="1"/>
          <dgm:bulletEnabled val="1"/>
        </dgm:presLayoutVars>
      </dgm:prSet>
      <dgm:spPr/>
      <dgm:t>
        <a:bodyPr/>
        <a:lstStyle/>
        <a:p>
          <a:endParaRPr lang="ru-RU"/>
        </a:p>
      </dgm:t>
    </dgm:pt>
    <dgm:pt modelId="{4EE0CC69-4183-4E40-984F-FDAF48B162B7}" type="pres">
      <dgm:prSet presAssocID="{BDC772AE-3917-4D36-886E-AC62F98AAA2C}" presName="gear2srcNode" presStyleLbl="node1" presStyleIdx="1" presStyleCnt="3"/>
      <dgm:spPr/>
      <dgm:t>
        <a:bodyPr/>
        <a:lstStyle/>
        <a:p>
          <a:endParaRPr lang="ru-RU"/>
        </a:p>
      </dgm:t>
    </dgm:pt>
    <dgm:pt modelId="{F3EE7E59-C1DA-4D1E-ACCD-A098F2625B5A}" type="pres">
      <dgm:prSet presAssocID="{BDC772AE-3917-4D36-886E-AC62F98AAA2C}" presName="gear2dstNode" presStyleLbl="node1" presStyleIdx="1" presStyleCnt="3"/>
      <dgm:spPr/>
      <dgm:t>
        <a:bodyPr/>
        <a:lstStyle/>
        <a:p>
          <a:endParaRPr lang="ru-RU"/>
        </a:p>
      </dgm:t>
    </dgm:pt>
    <dgm:pt modelId="{B7602F49-B01C-47BD-8719-352E53264E3F}" type="pres">
      <dgm:prSet presAssocID="{E591535D-AD05-43C1-9E99-C1773D7C191C}" presName="gear3" presStyleLbl="node1" presStyleIdx="2" presStyleCnt="3"/>
      <dgm:spPr/>
      <dgm:t>
        <a:bodyPr/>
        <a:lstStyle/>
        <a:p>
          <a:endParaRPr lang="ru-RU"/>
        </a:p>
      </dgm:t>
    </dgm:pt>
    <dgm:pt modelId="{AFB087A6-50DF-493F-AE3B-EB37B3224313}" type="pres">
      <dgm:prSet presAssocID="{E591535D-AD05-43C1-9E99-C1773D7C191C}" presName="gear3tx" presStyleLbl="node1" presStyleIdx="2" presStyleCnt="3">
        <dgm:presLayoutVars>
          <dgm:chMax val="1"/>
          <dgm:bulletEnabled val="1"/>
        </dgm:presLayoutVars>
      </dgm:prSet>
      <dgm:spPr/>
      <dgm:t>
        <a:bodyPr/>
        <a:lstStyle/>
        <a:p>
          <a:endParaRPr lang="ru-RU"/>
        </a:p>
      </dgm:t>
    </dgm:pt>
    <dgm:pt modelId="{020FAC52-28A1-4A07-BBC6-DBA0D8A0DDA7}" type="pres">
      <dgm:prSet presAssocID="{E591535D-AD05-43C1-9E99-C1773D7C191C}" presName="gear3srcNode" presStyleLbl="node1" presStyleIdx="2" presStyleCnt="3"/>
      <dgm:spPr/>
      <dgm:t>
        <a:bodyPr/>
        <a:lstStyle/>
        <a:p>
          <a:endParaRPr lang="ru-RU"/>
        </a:p>
      </dgm:t>
    </dgm:pt>
    <dgm:pt modelId="{0673004D-A031-47EE-A900-19438F3382BD}" type="pres">
      <dgm:prSet presAssocID="{E591535D-AD05-43C1-9E99-C1773D7C191C}" presName="gear3dstNode" presStyleLbl="node1" presStyleIdx="2" presStyleCnt="3"/>
      <dgm:spPr/>
      <dgm:t>
        <a:bodyPr/>
        <a:lstStyle/>
        <a:p>
          <a:endParaRPr lang="ru-RU"/>
        </a:p>
      </dgm:t>
    </dgm:pt>
    <dgm:pt modelId="{2F44EE94-086F-4295-B302-D5DD5ADB4811}" type="pres">
      <dgm:prSet presAssocID="{1C7CC26B-D5D0-4F5F-83F4-2DCF5872E9A9}" presName="connector1" presStyleLbl="sibTrans2D1" presStyleIdx="0" presStyleCnt="3"/>
      <dgm:spPr/>
      <dgm:t>
        <a:bodyPr/>
        <a:lstStyle/>
        <a:p>
          <a:endParaRPr lang="ru-RU"/>
        </a:p>
      </dgm:t>
    </dgm:pt>
    <dgm:pt modelId="{B67E2D4C-EA1C-4B8E-9E26-A0E3DB151822}" type="pres">
      <dgm:prSet presAssocID="{32DCF71A-0CB1-440F-BFB2-E4DFEF8DAADC}" presName="connector2" presStyleLbl="sibTrans2D1" presStyleIdx="1" presStyleCnt="3"/>
      <dgm:spPr/>
      <dgm:t>
        <a:bodyPr/>
        <a:lstStyle/>
        <a:p>
          <a:endParaRPr lang="ru-RU"/>
        </a:p>
      </dgm:t>
    </dgm:pt>
    <dgm:pt modelId="{94D17D0F-60B1-465C-A040-99E890B306A5}" type="pres">
      <dgm:prSet presAssocID="{33941405-FE1A-44F2-9525-49496156757A}" presName="connector3" presStyleLbl="sibTrans2D1" presStyleIdx="2" presStyleCnt="3"/>
      <dgm:spPr/>
      <dgm:t>
        <a:bodyPr/>
        <a:lstStyle/>
        <a:p>
          <a:endParaRPr lang="ru-RU"/>
        </a:p>
      </dgm:t>
    </dgm:pt>
  </dgm:ptLst>
  <dgm:cxnLst>
    <dgm:cxn modelId="{D518879E-10B7-44AB-AE00-2259B03E2AA3}" srcId="{A393321A-4AE4-425D-AEEF-6D0BCF84D89C}" destId="{BDC772AE-3917-4D36-886E-AC62F98AAA2C}" srcOrd="1" destOrd="0" parTransId="{8E8C4E31-B201-40F8-A86B-B2D622E9A008}" sibTransId="{32DCF71A-0CB1-440F-BFB2-E4DFEF8DAADC}"/>
    <dgm:cxn modelId="{F4296EF8-4DCB-4C1C-9A44-0A9F9F7B2FF5}" type="presOf" srcId="{8A345187-5332-4D5C-A323-43FC2B0760F5}" destId="{0C8753EB-0541-4BEC-BBC2-C825523A3F79}" srcOrd="0" destOrd="0" presId="urn:microsoft.com/office/officeart/2005/8/layout/gear1"/>
    <dgm:cxn modelId="{DB1E677A-C24E-47BB-AF40-ADA85DFEBC1B}" type="presOf" srcId="{E591535D-AD05-43C1-9E99-C1773D7C191C}" destId="{AFB087A6-50DF-493F-AE3B-EB37B3224313}" srcOrd="1" destOrd="0" presId="urn:microsoft.com/office/officeart/2005/8/layout/gear1"/>
    <dgm:cxn modelId="{13E8FE80-CFC3-41FA-B366-FDB5063FB204}" type="presOf" srcId="{1C7CC26B-D5D0-4F5F-83F4-2DCF5872E9A9}" destId="{2F44EE94-086F-4295-B302-D5DD5ADB4811}" srcOrd="0" destOrd="0" presId="urn:microsoft.com/office/officeart/2005/8/layout/gear1"/>
    <dgm:cxn modelId="{8E648B4D-6CBF-4E2F-8C92-459868A58406}" srcId="{A393321A-4AE4-425D-AEEF-6D0BCF84D89C}" destId="{E591535D-AD05-43C1-9E99-C1773D7C191C}" srcOrd="2" destOrd="0" parTransId="{6CD9E3FA-2D67-4EF7-BFB4-E06E0B668F68}" sibTransId="{33941405-FE1A-44F2-9525-49496156757A}"/>
    <dgm:cxn modelId="{20FD38B6-8CE3-419E-9370-B12B6F9C2BA2}" type="presOf" srcId="{E591535D-AD05-43C1-9E99-C1773D7C191C}" destId="{B7602F49-B01C-47BD-8719-352E53264E3F}" srcOrd="0" destOrd="0" presId="urn:microsoft.com/office/officeart/2005/8/layout/gear1"/>
    <dgm:cxn modelId="{F3B337BE-30A6-4401-914F-61262B1F4438}" type="presOf" srcId="{E591535D-AD05-43C1-9E99-C1773D7C191C}" destId="{0673004D-A031-47EE-A900-19438F3382BD}" srcOrd="3" destOrd="0" presId="urn:microsoft.com/office/officeart/2005/8/layout/gear1"/>
    <dgm:cxn modelId="{F2FAFF53-66FA-477B-979E-A5F0DE9857F6}" type="presOf" srcId="{8A345187-5332-4D5C-A323-43FC2B0760F5}" destId="{8F7D8062-A0E1-44A2-8CC2-79B6660C618C}" srcOrd="1" destOrd="0" presId="urn:microsoft.com/office/officeart/2005/8/layout/gear1"/>
    <dgm:cxn modelId="{C174920C-412D-4BCF-943E-DAF51DB0F9E1}" type="presOf" srcId="{32DCF71A-0CB1-440F-BFB2-E4DFEF8DAADC}" destId="{B67E2D4C-EA1C-4B8E-9E26-A0E3DB151822}" srcOrd="0" destOrd="0" presId="urn:microsoft.com/office/officeart/2005/8/layout/gear1"/>
    <dgm:cxn modelId="{C7F39FB4-9E86-407D-9A96-1D889484EA1A}" srcId="{A393321A-4AE4-425D-AEEF-6D0BCF84D89C}" destId="{8A345187-5332-4D5C-A323-43FC2B0760F5}" srcOrd="0" destOrd="0" parTransId="{750BA31A-BFE5-4DA1-B6A1-CB7951A6D8E0}" sibTransId="{1C7CC26B-D5D0-4F5F-83F4-2DCF5872E9A9}"/>
    <dgm:cxn modelId="{1A82D3D8-A672-4A42-96EA-394CC2924F27}" type="presOf" srcId="{BDC772AE-3917-4D36-886E-AC62F98AAA2C}" destId="{4EE0CC69-4183-4E40-984F-FDAF48B162B7}" srcOrd="1" destOrd="0" presId="urn:microsoft.com/office/officeart/2005/8/layout/gear1"/>
    <dgm:cxn modelId="{F5D8297C-6286-459F-8BAD-208748A0A6D1}" type="presOf" srcId="{BDC772AE-3917-4D36-886E-AC62F98AAA2C}" destId="{8A6E01A0-D7ED-4B63-9762-D88A23B76EBE}" srcOrd="0" destOrd="0" presId="urn:microsoft.com/office/officeart/2005/8/layout/gear1"/>
    <dgm:cxn modelId="{43991D62-8EA1-4F68-AD49-A31BD1F16A9A}" type="presOf" srcId="{8A345187-5332-4D5C-A323-43FC2B0760F5}" destId="{B23B79B3-42D0-4A21-9D2D-188964F31B44}" srcOrd="2" destOrd="0" presId="urn:microsoft.com/office/officeart/2005/8/layout/gear1"/>
    <dgm:cxn modelId="{EAFC18AA-3F44-4BF0-B4CD-7F9F97559EDF}" type="presOf" srcId="{A393321A-4AE4-425D-AEEF-6D0BCF84D89C}" destId="{79303D02-28B5-4794-A304-0A61991E5CDF}" srcOrd="0" destOrd="0" presId="urn:microsoft.com/office/officeart/2005/8/layout/gear1"/>
    <dgm:cxn modelId="{468AD2F7-BE0E-4322-A26E-55E66866A857}" type="presOf" srcId="{33941405-FE1A-44F2-9525-49496156757A}" destId="{94D17D0F-60B1-465C-A040-99E890B306A5}" srcOrd="0" destOrd="0" presId="urn:microsoft.com/office/officeart/2005/8/layout/gear1"/>
    <dgm:cxn modelId="{EB806792-CB2E-492E-A552-A759BD26D42E}" type="presOf" srcId="{E591535D-AD05-43C1-9E99-C1773D7C191C}" destId="{020FAC52-28A1-4A07-BBC6-DBA0D8A0DDA7}" srcOrd="2" destOrd="0" presId="urn:microsoft.com/office/officeart/2005/8/layout/gear1"/>
    <dgm:cxn modelId="{9E696057-7579-4D73-A9F5-7FDE16F9D067}" type="presOf" srcId="{BDC772AE-3917-4D36-886E-AC62F98AAA2C}" destId="{F3EE7E59-C1DA-4D1E-ACCD-A098F2625B5A}" srcOrd="2" destOrd="0" presId="urn:microsoft.com/office/officeart/2005/8/layout/gear1"/>
    <dgm:cxn modelId="{16EE423F-5891-4401-816B-7E8EA22D9FDA}" type="presParOf" srcId="{79303D02-28B5-4794-A304-0A61991E5CDF}" destId="{0C8753EB-0541-4BEC-BBC2-C825523A3F79}" srcOrd="0" destOrd="0" presId="urn:microsoft.com/office/officeart/2005/8/layout/gear1"/>
    <dgm:cxn modelId="{0EFCE9B9-35BD-4C5C-941F-C483BBA3F84A}" type="presParOf" srcId="{79303D02-28B5-4794-A304-0A61991E5CDF}" destId="{8F7D8062-A0E1-44A2-8CC2-79B6660C618C}" srcOrd="1" destOrd="0" presId="urn:microsoft.com/office/officeart/2005/8/layout/gear1"/>
    <dgm:cxn modelId="{EAD04E6F-2A5E-4BA6-B085-2D6A3ECE6BAE}" type="presParOf" srcId="{79303D02-28B5-4794-A304-0A61991E5CDF}" destId="{B23B79B3-42D0-4A21-9D2D-188964F31B44}" srcOrd="2" destOrd="0" presId="urn:microsoft.com/office/officeart/2005/8/layout/gear1"/>
    <dgm:cxn modelId="{3F63AE2D-5217-4C4A-B1E7-9C4AC133465E}" type="presParOf" srcId="{79303D02-28B5-4794-A304-0A61991E5CDF}" destId="{8A6E01A0-D7ED-4B63-9762-D88A23B76EBE}" srcOrd="3" destOrd="0" presId="urn:microsoft.com/office/officeart/2005/8/layout/gear1"/>
    <dgm:cxn modelId="{42A8F04A-D760-47DF-8C20-78CB00CF2086}" type="presParOf" srcId="{79303D02-28B5-4794-A304-0A61991E5CDF}" destId="{4EE0CC69-4183-4E40-984F-FDAF48B162B7}" srcOrd="4" destOrd="0" presId="urn:microsoft.com/office/officeart/2005/8/layout/gear1"/>
    <dgm:cxn modelId="{04508065-2AA8-4697-B28E-8E596FD8F30A}" type="presParOf" srcId="{79303D02-28B5-4794-A304-0A61991E5CDF}" destId="{F3EE7E59-C1DA-4D1E-ACCD-A098F2625B5A}" srcOrd="5" destOrd="0" presId="urn:microsoft.com/office/officeart/2005/8/layout/gear1"/>
    <dgm:cxn modelId="{6A6490DF-8285-49F6-BD72-721E01806B4D}" type="presParOf" srcId="{79303D02-28B5-4794-A304-0A61991E5CDF}" destId="{B7602F49-B01C-47BD-8719-352E53264E3F}" srcOrd="6" destOrd="0" presId="urn:microsoft.com/office/officeart/2005/8/layout/gear1"/>
    <dgm:cxn modelId="{4A4351FE-A975-4EC0-BB39-FD6DBA0E3E99}" type="presParOf" srcId="{79303D02-28B5-4794-A304-0A61991E5CDF}" destId="{AFB087A6-50DF-493F-AE3B-EB37B3224313}" srcOrd="7" destOrd="0" presId="urn:microsoft.com/office/officeart/2005/8/layout/gear1"/>
    <dgm:cxn modelId="{017A62E8-DD90-4229-9044-556DEDFDE415}" type="presParOf" srcId="{79303D02-28B5-4794-A304-0A61991E5CDF}" destId="{020FAC52-28A1-4A07-BBC6-DBA0D8A0DDA7}" srcOrd="8" destOrd="0" presId="urn:microsoft.com/office/officeart/2005/8/layout/gear1"/>
    <dgm:cxn modelId="{0E25A520-71C7-402B-A706-E163C3D1533A}" type="presParOf" srcId="{79303D02-28B5-4794-A304-0A61991E5CDF}" destId="{0673004D-A031-47EE-A900-19438F3382BD}" srcOrd="9" destOrd="0" presId="urn:microsoft.com/office/officeart/2005/8/layout/gear1"/>
    <dgm:cxn modelId="{1C5A4AFF-AF45-4322-B03E-557B642A7A34}" type="presParOf" srcId="{79303D02-28B5-4794-A304-0A61991E5CDF}" destId="{2F44EE94-086F-4295-B302-D5DD5ADB4811}" srcOrd="10" destOrd="0" presId="urn:microsoft.com/office/officeart/2005/8/layout/gear1"/>
    <dgm:cxn modelId="{7A4087AE-6B3E-49FE-8FE2-932D59AF2982}" type="presParOf" srcId="{79303D02-28B5-4794-A304-0A61991E5CDF}" destId="{B67E2D4C-EA1C-4B8E-9E26-A0E3DB151822}" srcOrd="11" destOrd="0" presId="urn:microsoft.com/office/officeart/2005/8/layout/gear1"/>
    <dgm:cxn modelId="{9C5CEB35-F9C2-41F1-AAC0-9CB9FFE3DEA1}" type="presParOf" srcId="{79303D02-28B5-4794-A304-0A61991E5CDF}" destId="{94D17D0F-60B1-465C-A040-99E890B306A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BF57F-2575-4FBB-A3C8-0D42DB5446EE}" type="doc">
      <dgm:prSet loTypeId="urn:microsoft.com/office/officeart/2005/8/layout/pyramid2" loCatId="list" qsTypeId="urn:microsoft.com/office/officeart/2005/8/quickstyle/simple1" qsCatId="simple" csTypeId="urn:microsoft.com/office/officeart/2005/8/colors/accent2_5" csCatId="accent2" phldr="1"/>
      <dgm:spPr/>
    </dgm:pt>
    <dgm:pt modelId="{1CD39E4A-46D0-4966-879D-3BE0C65335F0}">
      <dgm:prSet phldrT="[Текст]" custT="1"/>
      <dgm:spPr/>
      <dgm:t>
        <a:bodyPr/>
        <a:lstStyle/>
        <a:p>
          <a:r>
            <a:rPr lang="ru-RU" sz="1400" b="0" dirty="0" smtClean="0">
              <a:latin typeface="Segoe UI Light" panose="020B0502040204020203" pitchFamily="34" charset="0"/>
              <a:cs typeface="Segoe UI Light" panose="020B0502040204020203" pitchFamily="34" charset="0"/>
            </a:rPr>
            <a:t>Набор услуг</a:t>
          </a:r>
          <a:endParaRPr lang="ru-RU" sz="1400" b="0" dirty="0">
            <a:latin typeface="Segoe UI Light" panose="020B0502040204020203" pitchFamily="34" charset="0"/>
            <a:cs typeface="Segoe UI Light" panose="020B0502040204020203" pitchFamily="34" charset="0"/>
          </a:endParaRPr>
        </a:p>
      </dgm:t>
    </dgm:pt>
    <dgm:pt modelId="{FA300779-DC04-492F-B77D-5AE350D71718}" type="parTrans" cxnId="{6DA0E88F-DA72-45DB-8F31-B6E2E2DA55CC}">
      <dgm:prSet/>
      <dgm:spPr/>
      <dgm:t>
        <a:bodyPr/>
        <a:lstStyle/>
        <a:p>
          <a:endParaRPr lang="ru-RU" sz="1400" b="0"/>
        </a:p>
      </dgm:t>
    </dgm:pt>
    <dgm:pt modelId="{B4CDEAB8-E5BE-4620-8C71-1D1205309FCC}" type="sibTrans" cxnId="{6DA0E88F-DA72-45DB-8F31-B6E2E2DA55CC}">
      <dgm:prSet/>
      <dgm:spPr/>
      <dgm:t>
        <a:bodyPr/>
        <a:lstStyle/>
        <a:p>
          <a:endParaRPr lang="ru-RU" sz="1400" b="0"/>
        </a:p>
      </dgm:t>
    </dgm:pt>
    <dgm:pt modelId="{769C5763-E786-44E3-9B1C-849687011E2B}">
      <dgm:prSet phldrT="[Текст]" custT="1"/>
      <dgm:spPr/>
      <dgm:t>
        <a:bodyPr/>
        <a:lstStyle/>
        <a:p>
          <a:r>
            <a:rPr lang="ru-RU" sz="1400" b="0" u="sng" dirty="0" smtClean="0">
              <a:latin typeface="Segoe UI Light" panose="020B0502040204020203" pitchFamily="34" charset="0"/>
              <a:cs typeface="Segoe UI Light" panose="020B0502040204020203" pitchFamily="34" charset="0"/>
            </a:rPr>
            <a:t>Метрики</a:t>
          </a:r>
          <a:r>
            <a:rPr lang="ru-RU" sz="1400" b="0" dirty="0" smtClean="0">
              <a:latin typeface="Segoe UI Light" panose="020B0502040204020203" pitchFamily="34" charset="0"/>
              <a:cs typeface="Segoe UI Light" panose="020B0502040204020203" pitchFamily="34" charset="0"/>
            </a:rPr>
            <a:t>: </a:t>
          </a:r>
        </a:p>
        <a:p>
          <a:r>
            <a:rPr lang="ru-RU" sz="1400" b="0" dirty="0" smtClean="0">
              <a:latin typeface="Segoe UI Light" panose="020B0502040204020203" pitchFamily="34" charset="0"/>
              <a:cs typeface="Segoe UI Light" panose="020B0502040204020203" pitchFamily="34" charset="0"/>
            </a:rPr>
            <a:t>эффективности, результативности, количественные</a:t>
          </a:r>
          <a:endParaRPr lang="ru-RU" sz="1400" b="0" dirty="0">
            <a:latin typeface="Segoe UI Light" panose="020B0502040204020203" pitchFamily="34" charset="0"/>
            <a:cs typeface="Segoe UI Light" panose="020B0502040204020203" pitchFamily="34" charset="0"/>
          </a:endParaRPr>
        </a:p>
      </dgm:t>
    </dgm:pt>
    <dgm:pt modelId="{B7E9F8EE-9DEC-401D-8410-B2146E07B720}" type="parTrans" cxnId="{416D001C-2367-49BC-9B9D-E5ABD57DADB4}">
      <dgm:prSet/>
      <dgm:spPr/>
      <dgm:t>
        <a:bodyPr/>
        <a:lstStyle/>
        <a:p>
          <a:endParaRPr lang="ru-RU" sz="1400" b="0"/>
        </a:p>
      </dgm:t>
    </dgm:pt>
    <dgm:pt modelId="{1D6F43BD-A4A0-40D0-999F-D4AFAF5D6B73}" type="sibTrans" cxnId="{416D001C-2367-49BC-9B9D-E5ABD57DADB4}">
      <dgm:prSet/>
      <dgm:spPr/>
      <dgm:t>
        <a:bodyPr/>
        <a:lstStyle/>
        <a:p>
          <a:endParaRPr lang="ru-RU" sz="1400" b="0"/>
        </a:p>
      </dgm:t>
    </dgm:pt>
    <dgm:pt modelId="{371396BE-24CC-402D-93D8-C0907F69F93B}">
      <dgm:prSet phldrT="[Текст]" custT="1"/>
      <dgm:spPr/>
      <dgm:t>
        <a:bodyPr/>
        <a:lstStyle/>
        <a:p>
          <a:r>
            <a:rPr lang="ru-RU" sz="1400" b="0" dirty="0" smtClean="0">
              <a:latin typeface="Segoe UI Light" panose="020B0502040204020203" pitchFamily="34" charset="0"/>
              <a:cs typeface="Segoe UI Light" panose="020B0502040204020203" pitchFamily="34" charset="0"/>
            </a:rPr>
            <a:t>Сценарии управления</a:t>
          </a:r>
          <a:endParaRPr lang="ru-RU" sz="1400" b="0" dirty="0">
            <a:latin typeface="Segoe UI Light" panose="020B0502040204020203" pitchFamily="34" charset="0"/>
            <a:cs typeface="Segoe UI Light" panose="020B0502040204020203" pitchFamily="34" charset="0"/>
          </a:endParaRPr>
        </a:p>
      </dgm:t>
    </dgm:pt>
    <dgm:pt modelId="{AFB3CDD0-0300-44F7-83BB-61A7ECF24F9E}" type="parTrans" cxnId="{9A5E57CC-D2E9-4807-95D0-11729EBA9113}">
      <dgm:prSet/>
      <dgm:spPr/>
      <dgm:t>
        <a:bodyPr/>
        <a:lstStyle/>
        <a:p>
          <a:endParaRPr lang="ru-RU" sz="1400" b="0"/>
        </a:p>
      </dgm:t>
    </dgm:pt>
    <dgm:pt modelId="{6F92C6A2-B3F1-496D-B72A-3AAAC0508EFF}" type="sibTrans" cxnId="{9A5E57CC-D2E9-4807-95D0-11729EBA9113}">
      <dgm:prSet/>
      <dgm:spPr/>
      <dgm:t>
        <a:bodyPr/>
        <a:lstStyle/>
        <a:p>
          <a:endParaRPr lang="ru-RU" sz="1400" b="0"/>
        </a:p>
      </dgm:t>
    </dgm:pt>
    <dgm:pt modelId="{E8A6A681-0CE4-41BE-BA57-911782AAF1B4}" type="pres">
      <dgm:prSet presAssocID="{1E5BF57F-2575-4FBB-A3C8-0D42DB5446EE}" presName="compositeShape" presStyleCnt="0">
        <dgm:presLayoutVars>
          <dgm:dir/>
          <dgm:resizeHandles/>
        </dgm:presLayoutVars>
      </dgm:prSet>
      <dgm:spPr/>
    </dgm:pt>
    <dgm:pt modelId="{958F8B29-BA73-449F-8ADD-5D7F9988DE75}" type="pres">
      <dgm:prSet presAssocID="{1E5BF57F-2575-4FBB-A3C8-0D42DB5446EE}" presName="pyramid" presStyleLbl="node1" presStyleIdx="0" presStyleCnt="1"/>
      <dgm:spPr/>
    </dgm:pt>
    <dgm:pt modelId="{6C1F0820-6BAE-4C42-9434-266CE86593A6}" type="pres">
      <dgm:prSet presAssocID="{1E5BF57F-2575-4FBB-A3C8-0D42DB5446EE}" presName="theList" presStyleCnt="0"/>
      <dgm:spPr/>
    </dgm:pt>
    <dgm:pt modelId="{EAD54C4B-E219-4947-BF9D-C8F9D1DEA110}" type="pres">
      <dgm:prSet presAssocID="{1CD39E4A-46D0-4966-879D-3BE0C65335F0}" presName="aNode" presStyleLbl="fgAcc1" presStyleIdx="0" presStyleCnt="3">
        <dgm:presLayoutVars>
          <dgm:bulletEnabled val="1"/>
        </dgm:presLayoutVars>
      </dgm:prSet>
      <dgm:spPr/>
      <dgm:t>
        <a:bodyPr/>
        <a:lstStyle/>
        <a:p>
          <a:endParaRPr lang="ru-RU"/>
        </a:p>
      </dgm:t>
    </dgm:pt>
    <dgm:pt modelId="{A59B4767-DA1A-4CE5-883D-F46397E9D5F9}" type="pres">
      <dgm:prSet presAssocID="{1CD39E4A-46D0-4966-879D-3BE0C65335F0}" presName="aSpace" presStyleCnt="0"/>
      <dgm:spPr/>
    </dgm:pt>
    <dgm:pt modelId="{CF8193AC-94CF-4AA6-91BC-C06F9B54B9C4}" type="pres">
      <dgm:prSet presAssocID="{769C5763-E786-44E3-9B1C-849687011E2B}" presName="aNode" presStyleLbl="fgAcc1" presStyleIdx="1" presStyleCnt="3">
        <dgm:presLayoutVars>
          <dgm:bulletEnabled val="1"/>
        </dgm:presLayoutVars>
      </dgm:prSet>
      <dgm:spPr/>
      <dgm:t>
        <a:bodyPr/>
        <a:lstStyle/>
        <a:p>
          <a:endParaRPr lang="ru-RU"/>
        </a:p>
      </dgm:t>
    </dgm:pt>
    <dgm:pt modelId="{C98A94AE-C28A-44D4-9639-0948B192DFC7}" type="pres">
      <dgm:prSet presAssocID="{769C5763-E786-44E3-9B1C-849687011E2B}" presName="aSpace" presStyleCnt="0"/>
      <dgm:spPr/>
    </dgm:pt>
    <dgm:pt modelId="{C4E13DC8-F80D-44D6-8B61-F9E13E0436B3}" type="pres">
      <dgm:prSet presAssocID="{371396BE-24CC-402D-93D8-C0907F69F93B}" presName="aNode" presStyleLbl="fgAcc1" presStyleIdx="2" presStyleCnt="3">
        <dgm:presLayoutVars>
          <dgm:bulletEnabled val="1"/>
        </dgm:presLayoutVars>
      </dgm:prSet>
      <dgm:spPr/>
      <dgm:t>
        <a:bodyPr/>
        <a:lstStyle/>
        <a:p>
          <a:endParaRPr lang="ru-RU"/>
        </a:p>
      </dgm:t>
    </dgm:pt>
    <dgm:pt modelId="{5FA35615-C742-4981-9D43-D57D7DA6012A}" type="pres">
      <dgm:prSet presAssocID="{371396BE-24CC-402D-93D8-C0907F69F93B}" presName="aSpace" presStyleCnt="0"/>
      <dgm:spPr/>
    </dgm:pt>
  </dgm:ptLst>
  <dgm:cxnLst>
    <dgm:cxn modelId="{3A962502-39BC-438A-B1DE-8FA241293997}" type="presOf" srcId="{1CD39E4A-46D0-4966-879D-3BE0C65335F0}" destId="{EAD54C4B-E219-4947-BF9D-C8F9D1DEA110}" srcOrd="0" destOrd="0" presId="urn:microsoft.com/office/officeart/2005/8/layout/pyramid2"/>
    <dgm:cxn modelId="{C760B00A-A1D5-4DE8-8CDA-F94F866E00E0}" type="presOf" srcId="{1E5BF57F-2575-4FBB-A3C8-0D42DB5446EE}" destId="{E8A6A681-0CE4-41BE-BA57-911782AAF1B4}" srcOrd="0" destOrd="0" presId="urn:microsoft.com/office/officeart/2005/8/layout/pyramid2"/>
    <dgm:cxn modelId="{6DA0E88F-DA72-45DB-8F31-B6E2E2DA55CC}" srcId="{1E5BF57F-2575-4FBB-A3C8-0D42DB5446EE}" destId="{1CD39E4A-46D0-4966-879D-3BE0C65335F0}" srcOrd="0" destOrd="0" parTransId="{FA300779-DC04-492F-B77D-5AE350D71718}" sibTransId="{B4CDEAB8-E5BE-4620-8C71-1D1205309FCC}"/>
    <dgm:cxn modelId="{9A5E57CC-D2E9-4807-95D0-11729EBA9113}" srcId="{1E5BF57F-2575-4FBB-A3C8-0D42DB5446EE}" destId="{371396BE-24CC-402D-93D8-C0907F69F93B}" srcOrd="2" destOrd="0" parTransId="{AFB3CDD0-0300-44F7-83BB-61A7ECF24F9E}" sibTransId="{6F92C6A2-B3F1-496D-B72A-3AAAC0508EFF}"/>
    <dgm:cxn modelId="{4406D235-B295-4AF4-97A0-337723D45C11}" type="presOf" srcId="{769C5763-E786-44E3-9B1C-849687011E2B}" destId="{CF8193AC-94CF-4AA6-91BC-C06F9B54B9C4}" srcOrd="0" destOrd="0" presId="urn:microsoft.com/office/officeart/2005/8/layout/pyramid2"/>
    <dgm:cxn modelId="{416D001C-2367-49BC-9B9D-E5ABD57DADB4}" srcId="{1E5BF57F-2575-4FBB-A3C8-0D42DB5446EE}" destId="{769C5763-E786-44E3-9B1C-849687011E2B}" srcOrd="1" destOrd="0" parTransId="{B7E9F8EE-9DEC-401D-8410-B2146E07B720}" sibTransId="{1D6F43BD-A4A0-40D0-999F-D4AFAF5D6B73}"/>
    <dgm:cxn modelId="{94B92055-D311-40B4-9FD4-6C2C3FD18E6C}" type="presOf" srcId="{371396BE-24CC-402D-93D8-C0907F69F93B}" destId="{C4E13DC8-F80D-44D6-8B61-F9E13E0436B3}" srcOrd="0" destOrd="0" presId="urn:microsoft.com/office/officeart/2005/8/layout/pyramid2"/>
    <dgm:cxn modelId="{B6A1078C-0244-4046-AE14-2C461D145CCD}" type="presParOf" srcId="{E8A6A681-0CE4-41BE-BA57-911782AAF1B4}" destId="{958F8B29-BA73-449F-8ADD-5D7F9988DE75}" srcOrd="0" destOrd="0" presId="urn:microsoft.com/office/officeart/2005/8/layout/pyramid2"/>
    <dgm:cxn modelId="{4A35EB88-1E76-49C3-9EA4-F41C62B1C6B6}" type="presParOf" srcId="{E8A6A681-0CE4-41BE-BA57-911782AAF1B4}" destId="{6C1F0820-6BAE-4C42-9434-266CE86593A6}" srcOrd="1" destOrd="0" presId="urn:microsoft.com/office/officeart/2005/8/layout/pyramid2"/>
    <dgm:cxn modelId="{8B401D4E-854E-4727-9CD1-848127E34000}" type="presParOf" srcId="{6C1F0820-6BAE-4C42-9434-266CE86593A6}" destId="{EAD54C4B-E219-4947-BF9D-C8F9D1DEA110}" srcOrd="0" destOrd="0" presId="urn:microsoft.com/office/officeart/2005/8/layout/pyramid2"/>
    <dgm:cxn modelId="{38825668-DD08-4188-AB60-4B22021812B9}" type="presParOf" srcId="{6C1F0820-6BAE-4C42-9434-266CE86593A6}" destId="{A59B4767-DA1A-4CE5-883D-F46397E9D5F9}" srcOrd="1" destOrd="0" presId="urn:microsoft.com/office/officeart/2005/8/layout/pyramid2"/>
    <dgm:cxn modelId="{97788D1C-A444-4C20-9596-25DCB312A996}" type="presParOf" srcId="{6C1F0820-6BAE-4C42-9434-266CE86593A6}" destId="{CF8193AC-94CF-4AA6-91BC-C06F9B54B9C4}" srcOrd="2" destOrd="0" presId="urn:microsoft.com/office/officeart/2005/8/layout/pyramid2"/>
    <dgm:cxn modelId="{8CB4409B-558B-41E9-9979-1A8C623D411C}" type="presParOf" srcId="{6C1F0820-6BAE-4C42-9434-266CE86593A6}" destId="{C98A94AE-C28A-44D4-9639-0948B192DFC7}" srcOrd="3" destOrd="0" presId="urn:microsoft.com/office/officeart/2005/8/layout/pyramid2"/>
    <dgm:cxn modelId="{E3532832-D943-491A-8566-CFC2109AD9AC}" type="presParOf" srcId="{6C1F0820-6BAE-4C42-9434-266CE86593A6}" destId="{C4E13DC8-F80D-44D6-8B61-F9E13E0436B3}" srcOrd="4" destOrd="0" presId="urn:microsoft.com/office/officeart/2005/8/layout/pyramid2"/>
    <dgm:cxn modelId="{D7581BA9-9B82-47AC-863C-FE807AEBCC15}" type="presParOf" srcId="{6C1F0820-6BAE-4C42-9434-266CE86593A6}" destId="{5FA35615-C742-4981-9D43-D57D7DA6012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04D59E-3378-427E-978D-596319A0C11F}"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ru-RU"/>
        </a:p>
      </dgm:t>
    </dgm:pt>
    <dgm:pt modelId="{2821B0B3-F710-4E4F-AD35-6A2D41F43A98}">
      <dgm:prSet phldrT="[Текст]"/>
      <dgm:spPr/>
      <dgm:t>
        <a:bodyPr/>
        <a:lstStyle/>
        <a:p>
          <a:r>
            <a:rPr lang="ru-RU" dirty="0" smtClean="0"/>
            <a:t>Система автоматизации </a:t>
          </a:r>
        </a:p>
        <a:p>
          <a:r>
            <a:rPr lang="ru-RU" dirty="0" smtClean="0"/>
            <a:t>учебного процесса (личностно-ориентированный подход)</a:t>
          </a:r>
          <a:endParaRPr lang="ru-RU" dirty="0"/>
        </a:p>
      </dgm:t>
    </dgm:pt>
    <dgm:pt modelId="{1900E396-DF99-431B-82EB-380D481D6EFF}" type="parTrans" cxnId="{3AECC089-23C0-4480-A82A-02648710B6B0}">
      <dgm:prSet/>
      <dgm:spPr/>
      <dgm:t>
        <a:bodyPr/>
        <a:lstStyle/>
        <a:p>
          <a:endParaRPr lang="ru-RU"/>
        </a:p>
      </dgm:t>
    </dgm:pt>
    <dgm:pt modelId="{C00038B7-F8EE-4768-B10F-93E9B0F9C982}" type="sibTrans" cxnId="{3AECC089-23C0-4480-A82A-02648710B6B0}">
      <dgm:prSet/>
      <dgm:spPr/>
      <dgm:t>
        <a:bodyPr/>
        <a:lstStyle/>
        <a:p>
          <a:endParaRPr lang="ru-RU"/>
        </a:p>
      </dgm:t>
    </dgm:pt>
    <dgm:pt modelId="{4A9F50BF-21D3-4923-9AB3-58B363F9336E}">
      <dgm:prSet phldrT="[Текст]"/>
      <dgm:spPr/>
      <dgm:t>
        <a:bodyPr/>
        <a:lstStyle/>
        <a:p>
          <a:r>
            <a:rPr lang="ru-RU" dirty="0" smtClean="0"/>
            <a:t>Сервис электронных услуг</a:t>
          </a:r>
          <a:endParaRPr lang="ru-RU" dirty="0"/>
        </a:p>
      </dgm:t>
    </dgm:pt>
    <dgm:pt modelId="{9CC238CA-7294-4FD6-91E0-304DE6BD935E}" type="parTrans" cxnId="{5A107C37-BA6E-46EE-BE0C-5A244F265049}">
      <dgm:prSet/>
      <dgm:spPr/>
      <dgm:t>
        <a:bodyPr/>
        <a:lstStyle/>
        <a:p>
          <a:endParaRPr lang="ru-RU"/>
        </a:p>
      </dgm:t>
    </dgm:pt>
    <dgm:pt modelId="{F0530205-6BAE-4D9A-BC35-12F7A79280A9}" type="sibTrans" cxnId="{5A107C37-BA6E-46EE-BE0C-5A244F265049}">
      <dgm:prSet/>
      <dgm:spPr/>
      <dgm:t>
        <a:bodyPr/>
        <a:lstStyle/>
        <a:p>
          <a:endParaRPr lang="ru-RU"/>
        </a:p>
      </dgm:t>
    </dgm:pt>
    <dgm:pt modelId="{464DF415-06DD-4E6B-BABB-9AF3A918C2FD}">
      <dgm:prSet phldrT="[Текст]"/>
      <dgm:spPr/>
      <dgm:t>
        <a:bodyPr/>
        <a:lstStyle/>
        <a:p>
          <a:r>
            <a:rPr lang="ru-RU" dirty="0" smtClean="0"/>
            <a:t>Система учета НИД</a:t>
          </a:r>
          <a:endParaRPr lang="ru-RU" dirty="0"/>
        </a:p>
      </dgm:t>
    </dgm:pt>
    <dgm:pt modelId="{5AC658E2-DFB9-4D67-887E-F6A087A283FB}" type="parTrans" cxnId="{BD91AE22-2D83-4DB5-A906-E79824BD3735}">
      <dgm:prSet/>
      <dgm:spPr/>
      <dgm:t>
        <a:bodyPr/>
        <a:lstStyle/>
        <a:p>
          <a:endParaRPr lang="ru-RU"/>
        </a:p>
      </dgm:t>
    </dgm:pt>
    <dgm:pt modelId="{98CD3AB7-755C-4B9C-9247-8C0D8D4BF82C}" type="sibTrans" cxnId="{BD91AE22-2D83-4DB5-A906-E79824BD3735}">
      <dgm:prSet/>
      <dgm:spPr/>
      <dgm:t>
        <a:bodyPr/>
        <a:lstStyle/>
        <a:p>
          <a:endParaRPr lang="ru-RU"/>
        </a:p>
      </dgm:t>
    </dgm:pt>
    <dgm:pt modelId="{A5B98E17-7632-4473-92D2-2C51D3CB578F}">
      <dgm:prSet phldrT="[Текст]"/>
      <dgm:spPr/>
      <dgm:t>
        <a:bodyPr/>
        <a:lstStyle/>
        <a:p>
          <a:r>
            <a:rPr lang="ru-RU" dirty="0" smtClean="0"/>
            <a:t>Система кадрового и финансового учета</a:t>
          </a:r>
          <a:endParaRPr lang="ru-RU" dirty="0"/>
        </a:p>
      </dgm:t>
    </dgm:pt>
    <dgm:pt modelId="{DB0D7F97-3DF0-41A6-80A0-11B824B718EF}" type="parTrans" cxnId="{02FCC31A-0C91-43F1-A41C-5B18FAE84071}">
      <dgm:prSet/>
      <dgm:spPr/>
      <dgm:t>
        <a:bodyPr/>
        <a:lstStyle/>
        <a:p>
          <a:endParaRPr lang="ru-RU"/>
        </a:p>
      </dgm:t>
    </dgm:pt>
    <dgm:pt modelId="{F7625E2C-C53A-4BEF-8B72-4292135B55B8}" type="sibTrans" cxnId="{02FCC31A-0C91-43F1-A41C-5B18FAE84071}">
      <dgm:prSet/>
      <dgm:spPr/>
      <dgm:t>
        <a:bodyPr/>
        <a:lstStyle/>
        <a:p>
          <a:endParaRPr lang="ru-RU"/>
        </a:p>
      </dgm:t>
    </dgm:pt>
    <dgm:pt modelId="{C2194B63-2B48-48E1-9F2F-14EC6EA1DFFE}">
      <dgm:prSet phldrT="[Текст]"/>
      <dgm:spPr/>
      <dgm:t>
        <a:bodyPr/>
        <a:lstStyle/>
        <a:p>
          <a:r>
            <a:rPr lang="ru-RU" dirty="0" smtClean="0"/>
            <a:t>Система статистической отчетности (аналитическая система)</a:t>
          </a:r>
          <a:endParaRPr lang="ru-RU" dirty="0"/>
        </a:p>
      </dgm:t>
    </dgm:pt>
    <dgm:pt modelId="{67F641FC-8824-4B92-B8B5-F32F1D078EE2}" type="parTrans" cxnId="{6B46EC0B-164E-4ABC-B719-358D5E9E137A}">
      <dgm:prSet/>
      <dgm:spPr/>
      <dgm:t>
        <a:bodyPr/>
        <a:lstStyle/>
        <a:p>
          <a:endParaRPr lang="ru-RU"/>
        </a:p>
      </dgm:t>
    </dgm:pt>
    <dgm:pt modelId="{21C18915-D757-4A1D-AC5A-35DD47EBA811}" type="sibTrans" cxnId="{6B46EC0B-164E-4ABC-B719-358D5E9E137A}">
      <dgm:prSet/>
      <dgm:spPr/>
      <dgm:t>
        <a:bodyPr/>
        <a:lstStyle/>
        <a:p>
          <a:endParaRPr lang="ru-RU"/>
        </a:p>
      </dgm:t>
    </dgm:pt>
    <dgm:pt modelId="{6E5CA40E-DC4F-4949-8903-4AF363B0F013}">
      <dgm:prSet phldrT="[Текст]"/>
      <dgm:spPr/>
      <dgm:t>
        <a:bodyPr/>
        <a:lstStyle/>
        <a:p>
          <a:r>
            <a:rPr lang="ru-RU" dirty="0" smtClean="0"/>
            <a:t>Система управления воспитательной работой </a:t>
          </a:r>
          <a:endParaRPr lang="ru-RU" dirty="0"/>
        </a:p>
      </dgm:t>
    </dgm:pt>
    <dgm:pt modelId="{0E1182B8-0340-493C-A568-BAF9787E7508}" type="parTrans" cxnId="{A5544913-2FD4-40B3-B19C-C915B20C05C5}">
      <dgm:prSet/>
      <dgm:spPr/>
      <dgm:t>
        <a:bodyPr/>
        <a:lstStyle/>
        <a:p>
          <a:endParaRPr lang="ru-RU"/>
        </a:p>
      </dgm:t>
    </dgm:pt>
    <dgm:pt modelId="{E837B3AA-CE29-4ABD-85A6-3B35D9A0849F}" type="sibTrans" cxnId="{A5544913-2FD4-40B3-B19C-C915B20C05C5}">
      <dgm:prSet/>
      <dgm:spPr/>
      <dgm:t>
        <a:bodyPr/>
        <a:lstStyle/>
        <a:p>
          <a:endParaRPr lang="ru-RU"/>
        </a:p>
      </dgm:t>
    </dgm:pt>
    <dgm:pt modelId="{67AF2361-73CA-429D-9F5A-6E3BC2C5043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100" dirty="0" smtClean="0"/>
            <a:t>Система управления безопасностью</a:t>
          </a:r>
          <a:endParaRPr lang="ru-RU" sz="2100" dirty="0"/>
        </a:p>
      </dgm:t>
    </dgm:pt>
    <dgm:pt modelId="{4779D809-822D-4869-A6F7-9F0F61357ACB}" type="parTrans" cxnId="{7567E4C3-13EC-4D01-93ED-242B5AFCB0E0}">
      <dgm:prSet/>
      <dgm:spPr/>
      <dgm:t>
        <a:bodyPr/>
        <a:lstStyle/>
        <a:p>
          <a:endParaRPr lang="ru-RU"/>
        </a:p>
      </dgm:t>
    </dgm:pt>
    <dgm:pt modelId="{FDA0C2B9-8451-41B4-9287-1E5632E6999D}" type="sibTrans" cxnId="{7567E4C3-13EC-4D01-93ED-242B5AFCB0E0}">
      <dgm:prSet/>
      <dgm:spPr/>
      <dgm:t>
        <a:bodyPr/>
        <a:lstStyle/>
        <a:p>
          <a:endParaRPr lang="ru-RU"/>
        </a:p>
      </dgm:t>
    </dgm:pt>
    <dgm:pt modelId="{D0632FB2-5169-428D-8B82-FCBA9960E8A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100" dirty="0" smtClean="0"/>
            <a:t>Мобильное </a:t>
          </a:r>
        </a:p>
        <a:p>
          <a:pPr marL="0" marR="0" lvl="0" indent="0" defTabSz="914400" eaLnBrk="1" fontAlgn="auto" latinLnBrk="0" hangingPunct="1">
            <a:lnSpc>
              <a:spcPct val="100000"/>
            </a:lnSpc>
            <a:spcBef>
              <a:spcPts val="0"/>
            </a:spcBef>
            <a:spcAft>
              <a:spcPts val="0"/>
            </a:spcAft>
            <a:buClrTx/>
            <a:buSzTx/>
            <a:buFontTx/>
            <a:buNone/>
            <a:tabLst/>
            <a:defRPr/>
          </a:pPr>
          <a:r>
            <a:rPr lang="ru-RU" sz="2100" dirty="0" smtClean="0"/>
            <a:t>приложение</a:t>
          </a:r>
        </a:p>
        <a:p>
          <a:pPr lvl="0" defTabSz="711200">
            <a:lnSpc>
              <a:spcPct val="90000"/>
            </a:lnSpc>
            <a:spcBef>
              <a:spcPct val="0"/>
            </a:spcBef>
            <a:spcAft>
              <a:spcPct val="35000"/>
            </a:spcAft>
          </a:pPr>
          <a:endParaRPr lang="ru-RU" sz="1600" dirty="0"/>
        </a:p>
      </dgm:t>
    </dgm:pt>
    <dgm:pt modelId="{1C8C353D-C1E3-4FB5-B229-01A3D7F15B46}" type="parTrans" cxnId="{6614C97D-977A-4479-8147-2683C27B1BA3}">
      <dgm:prSet/>
      <dgm:spPr/>
      <dgm:t>
        <a:bodyPr/>
        <a:lstStyle/>
        <a:p>
          <a:endParaRPr lang="ru-RU"/>
        </a:p>
      </dgm:t>
    </dgm:pt>
    <dgm:pt modelId="{D74E1A83-4315-4F8F-B164-7996F737D40F}" type="sibTrans" cxnId="{6614C97D-977A-4479-8147-2683C27B1BA3}">
      <dgm:prSet/>
      <dgm:spPr/>
      <dgm:t>
        <a:bodyPr/>
        <a:lstStyle/>
        <a:p>
          <a:endParaRPr lang="ru-RU"/>
        </a:p>
      </dgm:t>
    </dgm:pt>
    <dgm:pt modelId="{EBB35848-28B0-46F3-B248-E0C5CABCBA1E}">
      <dgm:prSet custT="1"/>
      <dgm:spPr/>
      <dgm:t>
        <a:bodyPr/>
        <a:lstStyle/>
        <a:p>
          <a:r>
            <a:rPr lang="ru-RU" sz="2100" dirty="0" smtClean="0"/>
            <a:t>Интеграционные модули </a:t>
          </a:r>
        </a:p>
        <a:p>
          <a:r>
            <a:rPr lang="en-US" sz="2100" dirty="0" smtClean="0"/>
            <a:t>(</a:t>
          </a:r>
          <a:r>
            <a:rPr lang="ru-RU" sz="2100" dirty="0" smtClean="0"/>
            <a:t>ЕСУВО и др.)</a:t>
          </a:r>
          <a:endParaRPr lang="ru-RU" sz="2100" dirty="0"/>
        </a:p>
      </dgm:t>
    </dgm:pt>
    <dgm:pt modelId="{7CC4A8EC-4713-4DFF-9F1D-32EEC852BB02}" type="parTrans" cxnId="{0BFEB898-02BE-433F-8622-4B07074213A6}">
      <dgm:prSet/>
      <dgm:spPr/>
      <dgm:t>
        <a:bodyPr/>
        <a:lstStyle/>
        <a:p>
          <a:endParaRPr lang="ru-RU"/>
        </a:p>
      </dgm:t>
    </dgm:pt>
    <dgm:pt modelId="{3F3F85E0-C0E8-4B07-A296-5EF1B95B8711}" type="sibTrans" cxnId="{0BFEB898-02BE-433F-8622-4B07074213A6}">
      <dgm:prSet/>
      <dgm:spPr/>
      <dgm:t>
        <a:bodyPr/>
        <a:lstStyle/>
        <a:p>
          <a:endParaRPr lang="ru-RU"/>
        </a:p>
      </dgm:t>
    </dgm:pt>
    <dgm:pt modelId="{73378045-01F8-4CD2-8ED5-0FD9B256D19A}" type="pres">
      <dgm:prSet presAssocID="{5A04D59E-3378-427E-978D-596319A0C11F}" presName="Name0" presStyleCnt="0">
        <dgm:presLayoutVars>
          <dgm:chPref val="1"/>
          <dgm:dir/>
          <dgm:animOne val="branch"/>
          <dgm:animLvl val="lvl"/>
          <dgm:resizeHandles/>
        </dgm:presLayoutVars>
      </dgm:prSet>
      <dgm:spPr/>
      <dgm:t>
        <a:bodyPr/>
        <a:lstStyle/>
        <a:p>
          <a:endParaRPr lang="ru-RU"/>
        </a:p>
      </dgm:t>
    </dgm:pt>
    <dgm:pt modelId="{E976A20D-7780-4E5D-898C-BF38BFB663CC}" type="pres">
      <dgm:prSet presAssocID="{2821B0B3-F710-4E4F-AD35-6A2D41F43A98}" presName="vertOne" presStyleCnt="0"/>
      <dgm:spPr/>
    </dgm:pt>
    <dgm:pt modelId="{78EE8661-7033-499F-BAFB-E984187192C6}" type="pres">
      <dgm:prSet presAssocID="{2821B0B3-F710-4E4F-AD35-6A2D41F43A98}" presName="txOne" presStyleLbl="node0" presStyleIdx="0" presStyleCnt="1">
        <dgm:presLayoutVars>
          <dgm:chPref val="3"/>
        </dgm:presLayoutVars>
      </dgm:prSet>
      <dgm:spPr/>
      <dgm:t>
        <a:bodyPr/>
        <a:lstStyle/>
        <a:p>
          <a:endParaRPr lang="ru-RU"/>
        </a:p>
      </dgm:t>
    </dgm:pt>
    <dgm:pt modelId="{1B903421-5B80-4502-87BF-22456686A456}" type="pres">
      <dgm:prSet presAssocID="{2821B0B3-F710-4E4F-AD35-6A2D41F43A98}" presName="parTransOne" presStyleCnt="0"/>
      <dgm:spPr/>
    </dgm:pt>
    <dgm:pt modelId="{7B43D95E-2097-4D49-AC95-E22DA2B3F7FB}" type="pres">
      <dgm:prSet presAssocID="{2821B0B3-F710-4E4F-AD35-6A2D41F43A98}" presName="horzOne" presStyleCnt="0"/>
      <dgm:spPr/>
    </dgm:pt>
    <dgm:pt modelId="{9B941DF5-582A-44D5-BA87-77BD92827318}" type="pres">
      <dgm:prSet presAssocID="{4A9F50BF-21D3-4923-9AB3-58B363F9336E}" presName="vertTwo" presStyleCnt="0"/>
      <dgm:spPr/>
    </dgm:pt>
    <dgm:pt modelId="{53647397-4D5E-41EE-AA88-ED200AD6CAE7}" type="pres">
      <dgm:prSet presAssocID="{4A9F50BF-21D3-4923-9AB3-58B363F9336E}" presName="txTwo" presStyleLbl="node2" presStyleIdx="0" presStyleCnt="2">
        <dgm:presLayoutVars>
          <dgm:chPref val="3"/>
        </dgm:presLayoutVars>
      </dgm:prSet>
      <dgm:spPr/>
      <dgm:t>
        <a:bodyPr/>
        <a:lstStyle/>
        <a:p>
          <a:endParaRPr lang="ru-RU"/>
        </a:p>
      </dgm:t>
    </dgm:pt>
    <dgm:pt modelId="{7B268E55-5FB0-4690-86CE-A126C7B6365F}" type="pres">
      <dgm:prSet presAssocID="{4A9F50BF-21D3-4923-9AB3-58B363F9336E}" presName="parTransTwo" presStyleCnt="0"/>
      <dgm:spPr/>
    </dgm:pt>
    <dgm:pt modelId="{67C037DF-949F-4308-B7CA-62A3002A7484}" type="pres">
      <dgm:prSet presAssocID="{4A9F50BF-21D3-4923-9AB3-58B363F9336E}" presName="horzTwo" presStyleCnt="0"/>
      <dgm:spPr/>
    </dgm:pt>
    <dgm:pt modelId="{EB4E97FC-9E2E-4410-AA3A-586A7F8F97FE}" type="pres">
      <dgm:prSet presAssocID="{464DF415-06DD-4E6B-BABB-9AF3A918C2FD}" presName="vertThree" presStyleCnt="0"/>
      <dgm:spPr/>
    </dgm:pt>
    <dgm:pt modelId="{2DD46739-FD7E-4BAA-82E1-43278B885AEE}" type="pres">
      <dgm:prSet presAssocID="{464DF415-06DD-4E6B-BABB-9AF3A918C2FD}" presName="txThree" presStyleLbl="node3" presStyleIdx="0" presStyleCnt="3">
        <dgm:presLayoutVars>
          <dgm:chPref val="3"/>
        </dgm:presLayoutVars>
      </dgm:prSet>
      <dgm:spPr/>
      <dgm:t>
        <a:bodyPr/>
        <a:lstStyle/>
        <a:p>
          <a:endParaRPr lang="ru-RU"/>
        </a:p>
      </dgm:t>
    </dgm:pt>
    <dgm:pt modelId="{231C7234-892F-48CB-9E7F-37156E577CDD}" type="pres">
      <dgm:prSet presAssocID="{464DF415-06DD-4E6B-BABB-9AF3A918C2FD}" presName="parTransThree" presStyleCnt="0"/>
      <dgm:spPr/>
    </dgm:pt>
    <dgm:pt modelId="{5B84DAB4-4B43-45E3-A6D7-FAECA71E60CE}" type="pres">
      <dgm:prSet presAssocID="{464DF415-06DD-4E6B-BABB-9AF3A918C2FD}" presName="horzThree" presStyleCnt="0"/>
      <dgm:spPr/>
    </dgm:pt>
    <dgm:pt modelId="{628540D3-BD84-425B-9047-CBDC262C8157}" type="pres">
      <dgm:prSet presAssocID="{D0632FB2-5169-428D-8B82-FCBA9960E8A5}" presName="vertFour" presStyleCnt="0">
        <dgm:presLayoutVars>
          <dgm:chPref val="3"/>
        </dgm:presLayoutVars>
      </dgm:prSet>
      <dgm:spPr/>
    </dgm:pt>
    <dgm:pt modelId="{AC03A84D-5057-4764-8799-444B7DD7D098}" type="pres">
      <dgm:prSet presAssocID="{D0632FB2-5169-428D-8B82-FCBA9960E8A5}" presName="txFour" presStyleLbl="node4" presStyleIdx="0" presStyleCnt="3">
        <dgm:presLayoutVars>
          <dgm:chPref val="3"/>
        </dgm:presLayoutVars>
      </dgm:prSet>
      <dgm:spPr/>
      <dgm:t>
        <a:bodyPr/>
        <a:lstStyle/>
        <a:p>
          <a:endParaRPr lang="ru-RU"/>
        </a:p>
      </dgm:t>
    </dgm:pt>
    <dgm:pt modelId="{C42A5DC4-7094-401E-BF11-D657BE85CC08}" type="pres">
      <dgm:prSet presAssocID="{D0632FB2-5169-428D-8B82-FCBA9960E8A5}" presName="horzFour" presStyleCnt="0"/>
      <dgm:spPr/>
    </dgm:pt>
    <dgm:pt modelId="{72797DA2-CC18-4ECC-8420-369092892AF6}" type="pres">
      <dgm:prSet presAssocID="{98CD3AB7-755C-4B9C-9247-8C0D8D4BF82C}" presName="sibSpaceThree" presStyleCnt="0"/>
      <dgm:spPr/>
    </dgm:pt>
    <dgm:pt modelId="{AF52E4DE-43BA-440F-8B84-42B755C17748}" type="pres">
      <dgm:prSet presAssocID="{A5B98E17-7632-4473-92D2-2C51D3CB578F}" presName="vertThree" presStyleCnt="0"/>
      <dgm:spPr/>
    </dgm:pt>
    <dgm:pt modelId="{F44FEC80-67D1-4EA3-B165-0D9719BE276A}" type="pres">
      <dgm:prSet presAssocID="{A5B98E17-7632-4473-92D2-2C51D3CB578F}" presName="txThree" presStyleLbl="node3" presStyleIdx="1" presStyleCnt="3">
        <dgm:presLayoutVars>
          <dgm:chPref val="3"/>
        </dgm:presLayoutVars>
      </dgm:prSet>
      <dgm:spPr/>
      <dgm:t>
        <a:bodyPr/>
        <a:lstStyle/>
        <a:p>
          <a:endParaRPr lang="ru-RU"/>
        </a:p>
      </dgm:t>
    </dgm:pt>
    <dgm:pt modelId="{56B639A4-3EEE-4AAB-B8CC-85DECA89E717}" type="pres">
      <dgm:prSet presAssocID="{A5B98E17-7632-4473-92D2-2C51D3CB578F}" presName="parTransThree" presStyleCnt="0"/>
      <dgm:spPr/>
    </dgm:pt>
    <dgm:pt modelId="{158DE22A-47B7-4CA5-96E3-B0C1DB3ACA40}" type="pres">
      <dgm:prSet presAssocID="{A5B98E17-7632-4473-92D2-2C51D3CB578F}" presName="horzThree" presStyleCnt="0"/>
      <dgm:spPr/>
    </dgm:pt>
    <dgm:pt modelId="{9A410653-AAEF-4F81-A3D4-BE8BACCC33B8}" type="pres">
      <dgm:prSet presAssocID="{EBB35848-28B0-46F3-B248-E0C5CABCBA1E}" presName="vertFour" presStyleCnt="0">
        <dgm:presLayoutVars>
          <dgm:chPref val="3"/>
        </dgm:presLayoutVars>
      </dgm:prSet>
      <dgm:spPr/>
    </dgm:pt>
    <dgm:pt modelId="{C63D9B2C-FE5E-4D3D-92C3-8FE415019BA2}" type="pres">
      <dgm:prSet presAssocID="{EBB35848-28B0-46F3-B248-E0C5CABCBA1E}" presName="txFour" presStyleLbl="node4" presStyleIdx="1" presStyleCnt="3">
        <dgm:presLayoutVars>
          <dgm:chPref val="3"/>
        </dgm:presLayoutVars>
      </dgm:prSet>
      <dgm:spPr/>
      <dgm:t>
        <a:bodyPr/>
        <a:lstStyle/>
        <a:p>
          <a:endParaRPr lang="ru-RU"/>
        </a:p>
      </dgm:t>
    </dgm:pt>
    <dgm:pt modelId="{50A97FDD-033F-4BC3-9E2E-EDBF21553649}" type="pres">
      <dgm:prSet presAssocID="{EBB35848-28B0-46F3-B248-E0C5CABCBA1E}" presName="horzFour" presStyleCnt="0"/>
      <dgm:spPr/>
    </dgm:pt>
    <dgm:pt modelId="{C1AE4BB0-4ADC-41B5-8CD8-2B08E0DF968D}" type="pres">
      <dgm:prSet presAssocID="{F0530205-6BAE-4D9A-BC35-12F7A79280A9}" presName="sibSpaceTwo" presStyleCnt="0"/>
      <dgm:spPr/>
    </dgm:pt>
    <dgm:pt modelId="{B0F69FF3-D728-400B-8198-A274BD125041}" type="pres">
      <dgm:prSet presAssocID="{C2194B63-2B48-48E1-9F2F-14EC6EA1DFFE}" presName="vertTwo" presStyleCnt="0"/>
      <dgm:spPr/>
    </dgm:pt>
    <dgm:pt modelId="{42B06DEF-68CB-4A80-8E40-C3CB59B990A9}" type="pres">
      <dgm:prSet presAssocID="{C2194B63-2B48-48E1-9F2F-14EC6EA1DFFE}" presName="txTwo" presStyleLbl="node2" presStyleIdx="1" presStyleCnt="2">
        <dgm:presLayoutVars>
          <dgm:chPref val="3"/>
        </dgm:presLayoutVars>
      </dgm:prSet>
      <dgm:spPr/>
      <dgm:t>
        <a:bodyPr/>
        <a:lstStyle/>
        <a:p>
          <a:endParaRPr lang="ru-RU"/>
        </a:p>
      </dgm:t>
    </dgm:pt>
    <dgm:pt modelId="{569D6B55-226F-4EEE-B701-05E55731E213}" type="pres">
      <dgm:prSet presAssocID="{C2194B63-2B48-48E1-9F2F-14EC6EA1DFFE}" presName="parTransTwo" presStyleCnt="0"/>
      <dgm:spPr/>
    </dgm:pt>
    <dgm:pt modelId="{876AC973-649B-4CFE-BA22-F3862FAB5D04}" type="pres">
      <dgm:prSet presAssocID="{C2194B63-2B48-48E1-9F2F-14EC6EA1DFFE}" presName="horzTwo" presStyleCnt="0"/>
      <dgm:spPr/>
    </dgm:pt>
    <dgm:pt modelId="{F4B90EF2-4363-4EB3-80D4-FAF080AD7916}" type="pres">
      <dgm:prSet presAssocID="{6E5CA40E-DC4F-4949-8903-4AF363B0F013}" presName="vertThree" presStyleCnt="0"/>
      <dgm:spPr/>
    </dgm:pt>
    <dgm:pt modelId="{41B2E4DC-4167-4D88-A5CA-9EAC4047CC8F}" type="pres">
      <dgm:prSet presAssocID="{6E5CA40E-DC4F-4949-8903-4AF363B0F013}" presName="txThree" presStyleLbl="node3" presStyleIdx="2" presStyleCnt="3">
        <dgm:presLayoutVars>
          <dgm:chPref val="3"/>
        </dgm:presLayoutVars>
      </dgm:prSet>
      <dgm:spPr/>
      <dgm:t>
        <a:bodyPr/>
        <a:lstStyle/>
        <a:p>
          <a:endParaRPr lang="ru-RU"/>
        </a:p>
      </dgm:t>
    </dgm:pt>
    <dgm:pt modelId="{6E4C9D9C-17C1-4D22-B832-622F4703554D}" type="pres">
      <dgm:prSet presAssocID="{6E5CA40E-DC4F-4949-8903-4AF363B0F013}" presName="parTransThree" presStyleCnt="0"/>
      <dgm:spPr/>
    </dgm:pt>
    <dgm:pt modelId="{5594F2D4-2F7C-47EB-9A1B-E0E44E720B17}" type="pres">
      <dgm:prSet presAssocID="{6E5CA40E-DC4F-4949-8903-4AF363B0F013}" presName="horzThree" presStyleCnt="0"/>
      <dgm:spPr/>
    </dgm:pt>
    <dgm:pt modelId="{9537D2B1-55FD-4DDC-9E02-4598E8D089C8}" type="pres">
      <dgm:prSet presAssocID="{67AF2361-73CA-429D-9F5A-6E3BC2C50435}" presName="vertFour" presStyleCnt="0">
        <dgm:presLayoutVars>
          <dgm:chPref val="3"/>
        </dgm:presLayoutVars>
      </dgm:prSet>
      <dgm:spPr/>
    </dgm:pt>
    <dgm:pt modelId="{90C2271D-72C1-46DF-872E-B3BA987398E8}" type="pres">
      <dgm:prSet presAssocID="{67AF2361-73CA-429D-9F5A-6E3BC2C50435}" presName="txFour" presStyleLbl="node4" presStyleIdx="2" presStyleCnt="3">
        <dgm:presLayoutVars>
          <dgm:chPref val="3"/>
        </dgm:presLayoutVars>
      </dgm:prSet>
      <dgm:spPr/>
      <dgm:t>
        <a:bodyPr/>
        <a:lstStyle/>
        <a:p>
          <a:endParaRPr lang="ru-RU"/>
        </a:p>
      </dgm:t>
    </dgm:pt>
    <dgm:pt modelId="{82397DA0-F127-43BC-80B6-42DC0555F3EC}" type="pres">
      <dgm:prSet presAssocID="{67AF2361-73CA-429D-9F5A-6E3BC2C50435}" presName="horzFour" presStyleCnt="0"/>
      <dgm:spPr/>
    </dgm:pt>
  </dgm:ptLst>
  <dgm:cxnLst>
    <dgm:cxn modelId="{3AECC089-23C0-4480-A82A-02648710B6B0}" srcId="{5A04D59E-3378-427E-978D-596319A0C11F}" destId="{2821B0B3-F710-4E4F-AD35-6A2D41F43A98}" srcOrd="0" destOrd="0" parTransId="{1900E396-DF99-431B-82EB-380D481D6EFF}" sibTransId="{C00038B7-F8EE-4768-B10F-93E9B0F9C982}"/>
    <dgm:cxn modelId="{18CC907B-2A55-45B8-BE25-A02D46515942}" type="presOf" srcId="{6E5CA40E-DC4F-4949-8903-4AF363B0F013}" destId="{41B2E4DC-4167-4D88-A5CA-9EAC4047CC8F}" srcOrd="0" destOrd="0" presId="urn:microsoft.com/office/officeart/2005/8/layout/hierarchy4"/>
    <dgm:cxn modelId="{7567E4C3-13EC-4D01-93ED-242B5AFCB0E0}" srcId="{6E5CA40E-DC4F-4949-8903-4AF363B0F013}" destId="{67AF2361-73CA-429D-9F5A-6E3BC2C50435}" srcOrd="0" destOrd="0" parTransId="{4779D809-822D-4869-A6F7-9F0F61357ACB}" sibTransId="{FDA0C2B9-8451-41B4-9287-1E5632E6999D}"/>
    <dgm:cxn modelId="{6614C97D-977A-4479-8147-2683C27B1BA3}" srcId="{464DF415-06DD-4E6B-BABB-9AF3A918C2FD}" destId="{D0632FB2-5169-428D-8B82-FCBA9960E8A5}" srcOrd="0" destOrd="0" parTransId="{1C8C353D-C1E3-4FB5-B229-01A3D7F15B46}" sibTransId="{D74E1A83-4315-4F8F-B164-7996F737D40F}"/>
    <dgm:cxn modelId="{A61B4B1B-8695-4514-AA0C-3CD69CEAC4A6}" type="presOf" srcId="{A5B98E17-7632-4473-92D2-2C51D3CB578F}" destId="{F44FEC80-67D1-4EA3-B165-0D9719BE276A}" srcOrd="0" destOrd="0" presId="urn:microsoft.com/office/officeart/2005/8/layout/hierarchy4"/>
    <dgm:cxn modelId="{BD91AE22-2D83-4DB5-A906-E79824BD3735}" srcId="{4A9F50BF-21D3-4923-9AB3-58B363F9336E}" destId="{464DF415-06DD-4E6B-BABB-9AF3A918C2FD}" srcOrd="0" destOrd="0" parTransId="{5AC658E2-DFB9-4D67-887E-F6A087A283FB}" sibTransId="{98CD3AB7-755C-4B9C-9247-8C0D8D4BF82C}"/>
    <dgm:cxn modelId="{A5544913-2FD4-40B3-B19C-C915B20C05C5}" srcId="{C2194B63-2B48-48E1-9F2F-14EC6EA1DFFE}" destId="{6E5CA40E-DC4F-4949-8903-4AF363B0F013}" srcOrd="0" destOrd="0" parTransId="{0E1182B8-0340-493C-A568-BAF9787E7508}" sibTransId="{E837B3AA-CE29-4ABD-85A6-3B35D9A0849F}"/>
    <dgm:cxn modelId="{02FCC31A-0C91-43F1-A41C-5B18FAE84071}" srcId="{4A9F50BF-21D3-4923-9AB3-58B363F9336E}" destId="{A5B98E17-7632-4473-92D2-2C51D3CB578F}" srcOrd="1" destOrd="0" parTransId="{DB0D7F97-3DF0-41A6-80A0-11B824B718EF}" sibTransId="{F7625E2C-C53A-4BEF-8B72-4292135B55B8}"/>
    <dgm:cxn modelId="{23E74839-4761-4FD8-91E9-60CB583A4460}" type="presOf" srcId="{464DF415-06DD-4E6B-BABB-9AF3A918C2FD}" destId="{2DD46739-FD7E-4BAA-82E1-43278B885AEE}" srcOrd="0" destOrd="0" presId="urn:microsoft.com/office/officeart/2005/8/layout/hierarchy4"/>
    <dgm:cxn modelId="{0900F2EA-8766-4195-93DC-ABB451E7C707}" type="presOf" srcId="{EBB35848-28B0-46F3-B248-E0C5CABCBA1E}" destId="{C63D9B2C-FE5E-4D3D-92C3-8FE415019BA2}" srcOrd="0" destOrd="0" presId="urn:microsoft.com/office/officeart/2005/8/layout/hierarchy4"/>
    <dgm:cxn modelId="{5A107C37-BA6E-46EE-BE0C-5A244F265049}" srcId="{2821B0B3-F710-4E4F-AD35-6A2D41F43A98}" destId="{4A9F50BF-21D3-4923-9AB3-58B363F9336E}" srcOrd="0" destOrd="0" parTransId="{9CC238CA-7294-4FD6-91E0-304DE6BD935E}" sibTransId="{F0530205-6BAE-4D9A-BC35-12F7A79280A9}"/>
    <dgm:cxn modelId="{8796EBD5-7FC0-4E5A-B7F5-4CDCD4BF3DBC}" type="presOf" srcId="{C2194B63-2B48-48E1-9F2F-14EC6EA1DFFE}" destId="{42B06DEF-68CB-4A80-8E40-C3CB59B990A9}" srcOrd="0" destOrd="0" presId="urn:microsoft.com/office/officeart/2005/8/layout/hierarchy4"/>
    <dgm:cxn modelId="{6AC95490-AA61-4CA2-886A-C09C9B4F9FF4}" type="presOf" srcId="{2821B0B3-F710-4E4F-AD35-6A2D41F43A98}" destId="{78EE8661-7033-499F-BAFB-E984187192C6}" srcOrd="0" destOrd="0" presId="urn:microsoft.com/office/officeart/2005/8/layout/hierarchy4"/>
    <dgm:cxn modelId="{6B46EC0B-164E-4ABC-B719-358D5E9E137A}" srcId="{2821B0B3-F710-4E4F-AD35-6A2D41F43A98}" destId="{C2194B63-2B48-48E1-9F2F-14EC6EA1DFFE}" srcOrd="1" destOrd="0" parTransId="{67F641FC-8824-4B92-B8B5-F32F1D078EE2}" sibTransId="{21C18915-D757-4A1D-AC5A-35DD47EBA811}"/>
    <dgm:cxn modelId="{95ED06DF-4A91-4912-8C31-F3A5DD8F617D}" type="presOf" srcId="{5A04D59E-3378-427E-978D-596319A0C11F}" destId="{73378045-01F8-4CD2-8ED5-0FD9B256D19A}" srcOrd="0" destOrd="0" presId="urn:microsoft.com/office/officeart/2005/8/layout/hierarchy4"/>
    <dgm:cxn modelId="{967F3CD6-D493-4407-A0F8-490F62BAFBB1}" type="presOf" srcId="{D0632FB2-5169-428D-8B82-FCBA9960E8A5}" destId="{AC03A84D-5057-4764-8799-444B7DD7D098}" srcOrd="0" destOrd="0" presId="urn:microsoft.com/office/officeart/2005/8/layout/hierarchy4"/>
    <dgm:cxn modelId="{7B9A09DF-34A0-43A8-A612-593033609A0B}" type="presOf" srcId="{67AF2361-73CA-429D-9F5A-6E3BC2C50435}" destId="{90C2271D-72C1-46DF-872E-B3BA987398E8}" srcOrd="0" destOrd="0" presId="urn:microsoft.com/office/officeart/2005/8/layout/hierarchy4"/>
    <dgm:cxn modelId="{0BFEB898-02BE-433F-8622-4B07074213A6}" srcId="{A5B98E17-7632-4473-92D2-2C51D3CB578F}" destId="{EBB35848-28B0-46F3-B248-E0C5CABCBA1E}" srcOrd="0" destOrd="0" parTransId="{7CC4A8EC-4713-4DFF-9F1D-32EEC852BB02}" sibTransId="{3F3F85E0-C0E8-4B07-A296-5EF1B95B8711}"/>
    <dgm:cxn modelId="{82501D70-4BBA-4A0C-9574-9BC7A1ED4ED4}" type="presOf" srcId="{4A9F50BF-21D3-4923-9AB3-58B363F9336E}" destId="{53647397-4D5E-41EE-AA88-ED200AD6CAE7}" srcOrd="0" destOrd="0" presId="urn:microsoft.com/office/officeart/2005/8/layout/hierarchy4"/>
    <dgm:cxn modelId="{77486888-9888-42B6-A424-98521562B667}" type="presParOf" srcId="{73378045-01F8-4CD2-8ED5-0FD9B256D19A}" destId="{E976A20D-7780-4E5D-898C-BF38BFB663CC}" srcOrd="0" destOrd="0" presId="urn:microsoft.com/office/officeart/2005/8/layout/hierarchy4"/>
    <dgm:cxn modelId="{8B8F6BAB-9EA6-479F-9EDD-7CF704BDCD87}" type="presParOf" srcId="{E976A20D-7780-4E5D-898C-BF38BFB663CC}" destId="{78EE8661-7033-499F-BAFB-E984187192C6}" srcOrd="0" destOrd="0" presId="urn:microsoft.com/office/officeart/2005/8/layout/hierarchy4"/>
    <dgm:cxn modelId="{FD5A23FC-A596-4ACD-9FC7-72A2FE7F8067}" type="presParOf" srcId="{E976A20D-7780-4E5D-898C-BF38BFB663CC}" destId="{1B903421-5B80-4502-87BF-22456686A456}" srcOrd="1" destOrd="0" presId="urn:microsoft.com/office/officeart/2005/8/layout/hierarchy4"/>
    <dgm:cxn modelId="{552DE43C-FD0A-49E9-AB72-6BF1AE22DE9B}" type="presParOf" srcId="{E976A20D-7780-4E5D-898C-BF38BFB663CC}" destId="{7B43D95E-2097-4D49-AC95-E22DA2B3F7FB}" srcOrd="2" destOrd="0" presId="urn:microsoft.com/office/officeart/2005/8/layout/hierarchy4"/>
    <dgm:cxn modelId="{B0E2B0C1-1F9C-4B66-BD7B-306A513711AF}" type="presParOf" srcId="{7B43D95E-2097-4D49-AC95-E22DA2B3F7FB}" destId="{9B941DF5-582A-44D5-BA87-77BD92827318}" srcOrd="0" destOrd="0" presId="urn:microsoft.com/office/officeart/2005/8/layout/hierarchy4"/>
    <dgm:cxn modelId="{9BCD49D4-40D0-4A3C-987E-2A525D2B189B}" type="presParOf" srcId="{9B941DF5-582A-44D5-BA87-77BD92827318}" destId="{53647397-4D5E-41EE-AA88-ED200AD6CAE7}" srcOrd="0" destOrd="0" presId="urn:microsoft.com/office/officeart/2005/8/layout/hierarchy4"/>
    <dgm:cxn modelId="{0738A413-1CB6-46F2-84FC-4C087E3404BD}" type="presParOf" srcId="{9B941DF5-582A-44D5-BA87-77BD92827318}" destId="{7B268E55-5FB0-4690-86CE-A126C7B6365F}" srcOrd="1" destOrd="0" presId="urn:microsoft.com/office/officeart/2005/8/layout/hierarchy4"/>
    <dgm:cxn modelId="{EA945F59-1318-4236-8F0E-D66AE47374EF}" type="presParOf" srcId="{9B941DF5-582A-44D5-BA87-77BD92827318}" destId="{67C037DF-949F-4308-B7CA-62A3002A7484}" srcOrd="2" destOrd="0" presId="urn:microsoft.com/office/officeart/2005/8/layout/hierarchy4"/>
    <dgm:cxn modelId="{010F966A-18BD-4766-A1E0-98068D8069BF}" type="presParOf" srcId="{67C037DF-949F-4308-B7CA-62A3002A7484}" destId="{EB4E97FC-9E2E-4410-AA3A-586A7F8F97FE}" srcOrd="0" destOrd="0" presId="urn:microsoft.com/office/officeart/2005/8/layout/hierarchy4"/>
    <dgm:cxn modelId="{E44774BF-76AE-4DB4-A727-E9C353137873}" type="presParOf" srcId="{EB4E97FC-9E2E-4410-AA3A-586A7F8F97FE}" destId="{2DD46739-FD7E-4BAA-82E1-43278B885AEE}" srcOrd="0" destOrd="0" presId="urn:microsoft.com/office/officeart/2005/8/layout/hierarchy4"/>
    <dgm:cxn modelId="{50498A29-6775-4A37-9C65-C977A1DF636A}" type="presParOf" srcId="{EB4E97FC-9E2E-4410-AA3A-586A7F8F97FE}" destId="{231C7234-892F-48CB-9E7F-37156E577CDD}" srcOrd="1" destOrd="0" presId="urn:microsoft.com/office/officeart/2005/8/layout/hierarchy4"/>
    <dgm:cxn modelId="{6328153A-5B52-4498-8708-216778EE8E35}" type="presParOf" srcId="{EB4E97FC-9E2E-4410-AA3A-586A7F8F97FE}" destId="{5B84DAB4-4B43-45E3-A6D7-FAECA71E60CE}" srcOrd="2" destOrd="0" presId="urn:microsoft.com/office/officeart/2005/8/layout/hierarchy4"/>
    <dgm:cxn modelId="{8D7C7AFA-224C-4352-9760-0F5AAA5E4411}" type="presParOf" srcId="{5B84DAB4-4B43-45E3-A6D7-FAECA71E60CE}" destId="{628540D3-BD84-425B-9047-CBDC262C8157}" srcOrd="0" destOrd="0" presId="urn:microsoft.com/office/officeart/2005/8/layout/hierarchy4"/>
    <dgm:cxn modelId="{26274649-8D64-48FC-8B4D-00A702ED2B98}" type="presParOf" srcId="{628540D3-BD84-425B-9047-CBDC262C8157}" destId="{AC03A84D-5057-4764-8799-444B7DD7D098}" srcOrd="0" destOrd="0" presId="urn:microsoft.com/office/officeart/2005/8/layout/hierarchy4"/>
    <dgm:cxn modelId="{F9F75D4B-80C8-4025-9DA9-72FD977ED784}" type="presParOf" srcId="{628540D3-BD84-425B-9047-CBDC262C8157}" destId="{C42A5DC4-7094-401E-BF11-D657BE85CC08}" srcOrd="1" destOrd="0" presId="urn:microsoft.com/office/officeart/2005/8/layout/hierarchy4"/>
    <dgm:cxn modelId="{79C103CF-EC0A-4BC2-BCC0-C7641F738695}" type="presParOf" srcId="{67C037DF-949F-4308-B7CA-62A3002A7484}" destId="{72797DA2-CC18-4ECC-8420-369092892AF6}" srcOrd="1" destOrd="0" presId="urn:microsoft.com/office/officeart/2005/8/layout/hierarchy4"/>
    <dgm:cxn modelId="{D84D5FC2-336F-4B35-AE22-083C2AE2999C}" type="presParOf" srcId="{67C037DF-949F-4308-B7CA-62A3002A7484}" destId="{AF52E4DE-43BA-440F-8B84-42B755C17748}" srcOrd="2" destOrd="0" presId="urn:microsoft.com/office/officeart/2005/8/layout/hierarchy4"/>
    <dgm:cxn modelId="{9142B98D-9C6B-4882-944F-13D909F5FEAA}" type="presParOf" srcId="{AF52E4DE-43BA-440F-8B84-42B755C17748}" destId="{F44FEC80-67D1-4EA3-B165-0D9719BE276A}" srcOrd="0" destOrd="0" presId="urn:microsoft.com/office/officeart/2005/8/layout/hierarchy4"/>
    <dgm:cxn modelId="{F9FE6A23-87EF-4C85-8C3F-DD467C44B0CD}" type="presParOf" srcId="{AF52E4DE-43BA-440F-8B84-42B755C17748}" destId="{56B639A4-3EEE-4AAB-B8CC-85DECA89E717}" srcOrd="1" destOrd="0" presId="urn:microsoft.com/office/officeart/2005/8/layout/hierarchy4"/>
    <dgm:cxn modelId="{D480A334-C43A-4DCA-92BF-E0BCA87A5732}" type="presParOf" srcId="{AF52E4DE-43BA-440F-8B84-42B755C17748}" destId="{158DE22A-47B7-4CA5-96E3-B0C1DB3ACA40}" srcOrd="2" destOrd="0" presId="urn:microsoft.com/office/officeart/2005/8/layout/hierarchy4"/>
    <dgm:cxn modelId="{032C7CF4-44EC-4D49-9DFD-A23106669D18}" type="presParOf" srcId="{158DE22A-47B7-4CA5-96E3-B0C1DB3ACA40}" destId="{9A410653-AAEF-4F81-A3D4-BE8BACCC33B8}" srcOrd="0" destOrd="0" presId="urn:microsoft.com/office/officeart/2005/8/layout/hierarchy4"/>
    <dgm:cxn modelId="{18B6A7F3-5229-49F0-9CB2-DAEB0C55B7FF}" type="presParOf" srcId="{9A410653-AAEF-4F81-A3D4-BE8BACCC33B8}" destId="{C63D9B2C-FE5E-4D3D-92C3-8FE415019BA2}" srcOrd="0" destOrd="0" presId="urn:microsoft.com/office/officeart/2005/8/layout/hierarchy4"/>
    <dgm:cxn modelId="{9499A723-2C0D-4861-A344-E1BA03110863}" type="presParOf" srcId="{9A410653-AAEF-4F81-A3D4-BE8BACCC33B8}" destId="{50A97FDD-033F-4BC3-9E2E-EDBF21553649}" srcOrd="1" destOrd="0" presId="urn:microsoft.com/office/officeart/2005/8/layout/hierarchy4"/>
    <dgm:cxn modelId="{D5CA3DA4-D0A6-41F1-817A-45267F85059A}" type="presParOf" srcId="{7B43D95E-2097-4D49-AC95-E22DA2B3F7FB}" destId="{C1AE4BB0-4ADC-41B5-8CD8-2B08E0DF968D}" srcOrd="1" destOrd="0" presId="urn:microsoft.com/office/officeart/2005/8/layout/hierarchy4"/>
    <dgm:cxn modelId="{F220A3C1-4AED-41DA-AEBB-12D00B654E87}" type="presParOf" srcId="{7B43D95E-2097-4D49-AC95-E22DA2B3F7FB}" destId="{B0F69FF3-D728-400B-8198-A274BD125041}" srcOrd="2" destOrd="0" presId="urn:microsoft.com/office/officeart/2005/8/layout/hierarchy4"/>
    <dgm:cxn modelId="{990B578A-1ABE-4EA7-9FE7-8E1EEF6C9DA2}" type="presParOf" srcId="{B0F69FF3-D728-400B-8198-A274BD125041}" destId="{42B06DEF-68CB-4A80-8E40-C3CB59B990A9}" srcOrd="0" destOrd="0" presId="urn:microsoft.com/office/officeart/2005/8/layout/hierarchy4"/>
    <dgm:cxn modelId="{490D782B-F3C0-474E-96FB-1479D3FCBA36}" type="presParOf" srcId="{B0F69FF3-D728-400B-8198-A274BD125041}" destId="{569D6B55-226F-4EEE-B701-05E55731E213}" srcOrd="1" destOrd="0" presId="urn:microsoft.com/office/officeart/2005/8/layout/hierarchy4"/>
    <dgm:cxn modelId="{9B36980F-60E5-4514-AAC1-129598613792}" type="presParOf" srcId="{B0F69FF3-D728-400B-8198-A274BD125041}" destId="{876AC973-649B-4CFE-BA22-F3862FAB5D04}" srcOrd="2" destOrd="0" presId="urn:microsoft.com/office/officeart/2005/8/layout/hierarchy4"/>
    <dgm:cxn modelId="{427EDA55-72D4-4CDF-AE60-DD0EE3B442BF}" type="presParOf" srcId="{876AC973-649B-4CFE-BA22-F3862FAB5D04}" destId="{F4B90EF2-4363-4EB3-80D4-FAF080AD7916}" srcOrd="0" destOrd="0" presId="urn:microsoft.com/office/officeart/2005/8/layout/hierarchy4"/>
    <dgm:cxn modelId="{476CF69E-5C80-4ECA-868D-6719922FD953}" type="presParOf" srcId="{F4B90EF2-4363-4EB3-80D4-FAF080AD7916}" destId="{41B2E4DC-4167-4D88-A5CA-9EAC4047CC8F}" srcOrd="0" destOrd="0" presId="urn:microsoft.com/office/officeart/2005/8/layout/hierarchy4"/>
    <dgm:cxn modelId="{6E306045-5BC9-4609-8ED9-25AB72F12109}" type="presParOf" srcId="{F4B90EF2-4363-4EB3-80D4-FAF080AD7916}" destId="{6E4C9D9C-17C1-4D22-B832-622F4703554D}" srcOrd="1" destOrd="0" presId="urn:microsoft.com/office/officeart/2005/8/layout/hierarchy4"/>
    <dgm:cxn modelId="{2BE8D96C-A88E-4DEB-A0CA-2F90F52FFABD}" type="presParOf" srcId="{F4B90EF2-4363-4EB3-80D4-FAF080AD7916}" destId="{5594F2D4-2F7C-47EB-9A1B-E0E44E720B17}" srcOrd="2" destOrd="0" presId="urn:microsoft.com/office/officeart/2005/8/layout/hierarchy4"/>
    <dgm:cxn modelId="{7B1E9AE4-5FBB-40BD-9720-E502B3D6346E}" type="presParOf" srcId="{5594F2D4-2F7C-47EB-9A1B-E0E44E720B17}" destId="{9537D2B1-55FD-4DDC-9E02-4598E8D089C8}" srcOrd="0" destOrd="0" presId="urn:microsoft.com/office/officeart/2005/8/layout/hierarchy4"/>
    <dgm:cxn modelId="{289C30CD-C77A-4157-A4FD-C3BD3D3C7873}" type="presParOf" srcId="{9537D2B1-55FD-4DDC-9E02-4598E8D089C8}" destId="{90C2271D-72C1-46DF-872E-B3BA987398E8}" srcOrd="0" destOrd="0" presId="urn:microsoft.com/office/officeart/2005/8/layout/hierarchy4"/>
    <dgm:cxn modelId="{B6EFF519-F13A-4F58-956A-C054C3419BC7}" type="presParOf" srcId="{9537D2B1-55FD-4DDC-9E02-4598E8D089C8}" destId="{82397DA0-F127-43BC-80B6-42DC0555F3E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53EB-0541-4BEC-BBC2-C825523A3F79}">
      <dsp:nvSpPr>
        <dsp:cNvPr id="0" name=""/>
        <dsp:cNvSpPr/>
      </dsp:nvSpPr>
      <dsp:spPr>
        <a:xfrm>
          <a:off x="3456384" y="1944216"/>
          <a:ext cx="2376264" cy="2376264"/>
        </a:xfrm>
        <a:prstGeom prst="gear9">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t>Сервисы, которые надстраиваются над инфраструктурой</a:t>
          </a:r>
          <a:endParaRPr lang="ru-RU" sz="1400" b="1" kern="1200" dirty="0"/>
        </a:p>
      </dsp:txBody>
      <dsp:txXfrm>
        <a:off x="3934119" y="2500844"/>
        <a:ext cx="1420794" cy="1221449"/>
      </dsp:txXfrm>
    </dsp:sp>
    <dsp:sp modelId="{8A6E01A0-D7ED-4B63-9762-D88A23B76EBE}">
      <dsp:nvSpPr>
        <dsp:cNvPr id="0" name=""/>
        <dsp:cNvSpPr/>
      </dsp:nvSpPr>
      <dsp:spPr>
        <a:xfrm>
          <a:off x="2073830" y="1382553"/>
          <a:ext cx="1728192" cy="1728192"/>
        </a:xfrm>
        <a:prstGeom prst="gear6">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t>Каталог услуг</a:t>
          </a:r>
          <a:endParaRPr lang="ru-RU" sz="1400" b="1" kern="1200" dirty="0"/>
        </a:p>
      </dsp:txBody>
      <dsp:txXfrm>
        <a:off x="2508908" y="1820260"/>
        <a:ext cx="858036" cy="852778"/>
      </dsp:txXfrm>
    </dsp:sp>
    <dsp:sp modelId="{B7602F49-B01C-47BD-8719-352E53264E3F}">
      <dsp:nvSpPr>
        <dsp:cNvPr id="0" name=""/>
        <dsp:cNvSpPr/>
      </dsp:nvSpPr>
      <dsp:spPr>
        <a:xfrm rot="20700000">
          <a:off x="3041794" y="190277"/>
          <a:ext cx="1693275" cy="1693275"/>
        </a:xfrm>
        <a:prstGeom prst="gear6">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t>Смена бизнес-модели управления</a:t>
          </a:r>
          <a:endParaRPr lang="ru-RU" sz="1200" b="1" kern="1200" dirty="0"/>
        </a:p>
      </dsp:txBody>
      <dsp:txXfrm rot="-20700000">
        <a:off x="3413179" y="561662"/>
        <a:ext cx="950505" cy="950505"/>
      </dsp:txXfrm>
    </dsp:sp>
    <dsp:sp modelId="{2F44EE94-086F-4295-B302-D5DD5ADB4811}">
      <dsp:nvSpPr>
        <dsp:cNvPr id="0" name=""/>
        <dsp:cNvSpPr/>
      </dsp:nvSpPr>
      <dsp:spPr>
        <a:xfrm>
          <a:off x="3275050" y="1584854"/>
          <a:ext cx="3041617" cy="3041617"/>
        </a:xfrm>
        <a:prstGeom prst="circularArrow">
          <a:avLst>
            <a:gd name="adj1" fmla="val 4687"/>
            <a:gd name="adj2" fmla="val 299029"/>
            <a:gd name="adj3" fmla="val 2519149"/>
            <a:gd name="adj4" fmla="val 15854865"/>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7E2D4C-EA1C-4B8E-9E26-A0E3DB151822}">
      <dsp:nvSpPr>
        <dsp:cNvPr id="0" name=""/>
        <dsp:cNvSpPr/>
      </dsp:nvSpPr>
      <dsp:spPr>
        <a:xfrm>
          <a:off x="1767770" y="999628"/>
          <a:ext cx="2209925" cy="2209925"/>
        </a:xfrm>
        <a:prstGeom prst="leftCircularArrow">
          <a:avLst>
            <a:gd name="adj1" fmla="val 6452"/>
            <a:gd name="adj2" fmla="val 429999"/>
            <a:gd name="adj3" fmla="val 10489124"/>
            <a:gd name="adj4" fmla="val 14837806"/>
            <a:gd name="adj5" fmla="val 7527"/>
          </a:avLst>
        </a:prstGeom>
        <a:solidFill>
          <a:schemeClr val="accent1">
            <a:shade val="90000"/>
            <a:hueOff val="354724"/>
            <a:satOff val="-19615"/>
            <a:lumOff val="160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D17D0F-60B1-465C-A040-99E890B306A5}">
      <dsp:nvSpPr>
        <dsp:cNvPr id="0" name=""/>
        <dsp:cNvSpPr/>
      </dsp:nvSpPr>
      <dsp:spPr>
        <a:xfrm>
          <a:off x="2650122" y="-181155"/>
          <a:ext cx="2382744" cy="2382744"/>
        </a:xfrm>
        <a:prstGeom prst="circularArrow">
          <a:avLst>
            <a:gd name="adj1" fmla="val 5984"/>
            <a:gd name="adj2" fmla="val 394124"/>
            <a:gd name="adj3" fmla="val 13313824"/>
            <a:gd name="adj4" fmla="val 10508221"/>
            <a:gd name="adj5" fmla="val 6981"/>
          </a:avLst>
        </a:prstGeom>
        <a:solidFill>
          <a:schemeClr val="accent1">
            <a:shade val="90000"/>
            <a:hueOff val="709449"/>
            <a:satOff val="-39231"/>
            <a:lumOff val="3219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F8B29-BA73-449F-8ADD-5D7F9988DE75}">
      <dsp:nvSpPr>
        <dsp:cNvPr id="0" name=""/>
        <dsp:cNvSpPr/>
      </dsp:nvSpPr>
      <dsp:spPr>
        <a:xfrm>
          <a:off x="0" y="0"/>
          <a:ext cx="4173787" cy="4464496"/>
        </a:xfrm>
        <a:prstGeom prst="triangl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54C4B-E219-4947-BF9D-C8F9D1DEA110}">
      <dsp:nvSpPr>
        <dsp:cNvPr id="0" name=""/>
        <dsp:cNvSpPr/>
      </dsp:nvSpPr>
      <dsp:spPr>
        <a:xfrm>
          <a:off x="2086893" y="448847"/>
          <a:ext cx="2712962" cy="1056829"/>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latin typeface="Segoe UI Light" panose="020B0502040204020203" pitchFamily="34" charset="0"/>
              <a:cs typeface="Segoe UI Light" panose="020B0502040204020203" pitchFamily="34" charset="0"/>
            </a:rPr>
            <a:t>Набор услуг</a:t>
          </a:r>
          <a:endParaRPr lang="ru-RU" sz="1400" b="0" kern="1200" dirty="0">
            <a:latin typeface="Segoe UI Light" panose="020B0502040204020203" pitchFamily="34" charset="0"/>
            <a:cs typeface="Segoe UI Light" panose="020B0502040204020203" pitchFamily="34" charset="0"/>
          </a:endParaRPr>
        </a:p>
      </dsp:txBody>
      <dsp:txXfrm>
        <a:off x="2138483" y="500437"/>
        <a:ext cx="2609782" cy="953649"/>
      </dsp:txXfrm>
    </dsp:sp>
    <dsp:sp modelId="{CF8193AC-94CF-4AA6-91BC-C06F9B54B9C4}">
      <dsp:nvSpPr>
        <dsp:cNvPr id="0" name=""/>
        <dsp:cNvSpPr/>
      </dsp:nvSpPr>
      <dsp:spPr>
        <a:xfrm>
          <a:off x="2086893" y="1637781"/>
          <a:ext cx="2712962" cy="1056829"/>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u="sng" kern="1200" dirty="0" smtClean="0">
              <a:latin typeface="Segoe UI Light" panose="020B0502040204020203" pitchFamily="34" charset="0"/>
              <a:cs typeface="Segoe UI Light" panose="020B0502040204020203" pitchFamily="34" charset="0"/>
            </a:rPr>
            <a:t>Метрики</a:t>
          </a:r>
          <a:r>
            <a:rPr lang="ru-RU" sz="1400" b="0" kern="1200" dirty="0" smtClean="0">
              <a:latin typeface="Segoe UI Light" panose="020B0502040204020203" pitchFamily="34" charset="0"/>
              <a:cs typeface="Segoe UI Light" panose="020B0502040204020203" pitchFamily="34" charset="0"/>
            </a:rPr>
            <a:t>: </a:t>
          </a:r>
        </a:p>
        <a:p>
          <a:pPr lvl="0" algn="ctr" defTabSz="622300">
            <a:lnSpc>
              <a:spcPct val="90000"/>
            </a:lnSpc>
            <a:spcBef>
              <a:spcPct val="0"/>
            </a:spcBef>
            <a:spcAft>
              <a:spcPct val="35000"/>
            </a:spcAft>
          </a:pPr>
          <a:r>
            <a:rPr lang="ru-RU" sz="1400" b="0" kern="1200" dirty="0" smtClean="0">
              <a:latin typeface="Segoe UI Light" panose="020B0502040204020203" pitchFamily="34" charset="0"/>
              <a:cs typeface="Segoe UI Light" panose="020B0502040204020203" pitchFamily="34" charset="0"/>
            </a:rPr>
            <a:t>эффективности, результативности, количественные</a:t>
          </a:r>
          <a:endParaRPr lang="ru-RU" sz="1400" b="0" kern="1200" dirty="0">
            <a:latin typeface="Segoe UI Light" panose="020B0502040204020203" pitchFamily="34" charset="0"/>
            <a:cs typeface="Segoe UI Light" panose="020B0502040204020203" pitchFamily="34" charset="0"/>
          </a:endParaRPr>
        </a:p>
      </dsp:txBody>
      <dsp:txXfrm>
        <a:off x="2138483" y="1689371"/>
        <a:ext cx="2609782" cy="953649"/>
      </dsp:txXfrm>
    </dsp:sp>
    <dsp:sp modelId="{C4E13DC8-F80D-44D6-8B61-F9E13E0436B3}">
      <dsp:nvSpPr>
        <dsp:cNvPr id="0" name=""/>
        <dsp:cNvSpPr/>
      </dsp:nvSpPr>
      <dsp:spPr>
        <a:xfrm>
          <a:off x="2086893" y="2826714"/>
          <a:ext cx="2712962" cy="1056829"/>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latin typeface="Segoe UI Light" panose="020B0502040204020203" pitchFamily="34" charset="0"/>
              <a:cs typeface="Segoe UI Light" panose="020B0502040204020203" pitchFamily="34" charset="0"/>
            </a:rPr>
            <a:t>Сценарии управления</a:t>
          </a:r>
          <a:endParaRPr lang="ru-RU" sz="1400" b="0" kern="1200" dirty="0">
            <a:latin typeface="Segoe UI Light" panose="020B0502040204020203" pitchFamily="34" charset="0"/>
            <a:cs typeface="Segoe UI Light" panose="020B0502040204020203" pitchFamily="34" charset="0"/>
          </a:endParaRPr>
        </a:p>
      </dsp:txBody>
      <dsp:txXfrm>
        <a:off x="2138483" y="2878304"/>
        <a:ext cx="2609782" cy="953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E8661-7033-499F-BAFB-E984187192C6}">
      <dsp:nvSpPr>
        <dsp:cNvPr id="0" name=""/>
        <dsp:cNvSpPr/>
      </dsp:nvSpPr>
      <dsp:spPr>
        <a:xfrm>
          <a:off x="933" y="785"/>
          <a:ext cx="8135036" cy="12514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Система автоматизации </a:t>
          </a:r>
        </a:p>
        <a:p>
          <a:pPr lvl="0" algn="ctr" defTabSz="1111250">
            <a:lnSpc>
              <a:spcPct val="90000"/>
            </a:lnSpc>
            <a:spcBef>
              <a:spcPct val="0"/>
            </a:spcBef>
            <a:spcAft>
              <a:spcPct val="35000"/>
            </a:spcAft>
          </a:pPr>
          <a:r>
            <a:rPr lang="ru-RU" sz="2500" kern="1200" dirty="0" smtClean="0"/>
            <a:t>учебного процесса (личностно-ориентированный подход)</a:t>
          </a:r>
          <a:endParaRPr lang="ru-RU" sz="2500" kern="1200" dirty="0"/>
        </a:p>
      </dsp:txBody>
      <dsp:txXfrm>
        <a:off x="37588" y="37440"/>
        <a:ext cx="8061726" cy="1178180"/>
      </dsp:txXfrm>
    </dsp:sp>
    <dsp:sp modelId="{53647397-4D5E-41EE-AA88-ED200AD6CAE7}">
      <dsp:nvSpPr>
        <dsp:cNvPr id="0" name=""/>
        <dsp:cNvSpPr/>
      </dsp:nvSpPr>
      <dsp:spPr>
        <a:xfrm>
          <a:off x="933" y="1359295"/>
          <a:ext cx="5314057" cy="12514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Сервис электронных услуг</a:t>
          </a:r>
          <a:endParaRPr lang="ru-RU" sz="1800" kern="1200" dirty="0"/>
        </a:p>
      </dsp:txBody>
      <dsp:txXfrm>
        <a:off x="37588" y="1395950"/>
        <a:ext cx="5240747" cy="1178180"/>
      </dsp:txXfrm>
    </dsp:sp>
    <dsp:sp modelId="{2DD46739-FD7E-4BAA-82E1-43278B885AEE}">
      <dsp:nvSpPr>
        <dsp:cNvPr id="0" name=""/>
        <dsp:cNvSpPr/>
      </dsp:nvSpPr>
      <dsp:spPr>
        <a:xfrm>
          <a:off x="933" y="2717805"/>
          <a:ext cx="2602378" cy="12514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Система учета НИД</a:t>
          </a:r>
          <a:endParaRPr lang="ru-RU" sz="1800" kern="1200" dirty="0"/>
        </a:p>
      </dsp:txBody>
      <dsp:txXfrm>
        <a:off x="37588" y="2754460"/>
        <a:ext cx="2529068" cy="1178180"/>
      </dsp:txXfrm>
    </dsp:sp>
    <dsp:sp modelId="{AC03A84D-5057-4764-8799-444B7DD7D098}">
      <dsp:nvSpPr>
        <dsp:cNvPr id="0" name=""/>
        <dsp:cNvSpPr/>
      </dsp:nvSpPr>
      <dsp:spPr>
        <a:xfrm>
          <a:off x="933" y="4076315"/>
          <a:ext cx="2602378" cy="12514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kern="1200" dirty="0" smtClean="0"/>
            <a:t>Мобильное </a:t>
          </a:r>
        </a:p>
        <a:p>
          <a:pPr marL="0" marR="0" lvl="0" indent="0" algn="ctr" defTabSz="914400" eaLnBrk="1" fontAlgn="auto" latinLnBrk="0" hangingPunct="1">
            <a:lnSpc>
              <a:spcPct val="100000"/>
            </a:lnSpc>
            <a:spcBef>
              <a:spcPct val="0"/>
            </a:spcBef>
            <a:spcAft>
              <a:spcPts val="0"/>
            </a:spcAft>
            <a:buClrTx/>
            <a:buSzTx/>
            <a:buFontTx/>
            <a:buNone/>
            <a:tabLst/>
            <a:defRPr/>
          </a:pPr>
          <a:r>
            <a:rPr lang="ru-RU" sz="2100" kern="1200" dirty="0" smtClean="0"/>
            <a:t>приложение</a:t>
          </a:r>
        </a:p>
        <a:p>
          <a:pPr lvl="0" algn="ctr" defTabSz="711200">
            <a:lnSpc>
              <a:spcPct val="90000"/>
            </a:lnSpc>
            <a:spcBef>
              <a:spcPct val="0"/>
            </a:spcBef>
            <a:spcAft>
              <a:spcPct val="35000"/>
            </a:spcAft>
          </a:pPr>
          <a:endParaRPr lang="ru-RU" sz="1600" kern="1200" dirty="0"/>
        </a:p>
      </dsp:txBody>
      <dsp:txXfrm>
        <a:off x="37588" y="4112970"/>
        <a:ext cx="2529068" cy="1178180"/>
      </dsp:txXfrm>
    </dsp:sp>
    <dsp:sp modelId="{F44FEC80-67D1-4EA3-B165-0D9719BE276A}">
      <dsp:nvSpPr>
        <dsp:cNvPr id="0" name=""/>
        <dsp:cNvSpPr/>
      </dsp:nvSpPr>
      <dsp:spPr>
        <a:xfrm>
          <a:off x="2712612" y="2717805"/>
          <a:ext cx="2602378" cy="12514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Система кадрового и финансового учета</a:t>
          </a:r>
          <a:endParaRPr lang="ru-RU" sz="1800" kern="1200" dirty="0"/>
        </a:p>
      </dsp:txBody>
      <dsp:txXfrm>
        <a:off x="2749267" y="2754460"/>
        <a:ext cx="2529068" cy="1178180"/>
      </dsp:txXfrm>
    </dsp:sp>
    <dsp:sp modelId="{C63D9B2C-FE5E-4D3D-92C3-8FE415019BA2}">
      <dsp:nvSpPr>
        <dsp:cNvPr id="0" name=""/>
        <dsp:cNvSpPr/>
      </dsp:nvSpPr>
      <dsp:spPr>
        <a:xfrm>
          <a:off x="2712612" y="4076315"/>
          <a:ext cx="2602378" cy="12514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Интеграционные модули </a:t>
          </a:r>
        </a:p>
        <a:p>
          <a:pPr lvl="0" algn="ctr" defTabSz="933450">
            <a:lnSpc>
              <a:spcPct val="90000"/>
            </a:lnSpc>
            <a:spcBef>
              <a:spcPct val="0"/>
            </a:spcBef>
            <a:spcAft>
              <a:spcPct val="35000"/>
            </a:spcAft>
          </a:pPr>
          <a:r>
            <a:rPr lang="en-US" sz="2100" kern="1200" dirty="0" smtClean="0"/>
            <a:t>(</a:t>
          </a:r>
          <a:r>
            <a:rPr lang="ru-RU" sz="2100" kern="1200" dirty="0" smtClean="0"/>
            <a:t>ЕСУВО и др.)</a:t>
          </a:r>
          <a:endParaRPr lang="ru-RU" sz="2100" kern="1200" dirty="0"/>
        </a:p>
      </dsp:txBody>
      <dsp:txXfrm>
        <a:off x="2749267" y="4112970"/>
        <a:ext cx="2529068" cy="1178180"/>
      </dsp:txXfrm>
    </dsp:sp>
    <dsp:sp modelId="{42B06DEF-68CB-4A80-8E40-C3CB59B990A9}">
      <dsp:nvSpPr>
        <dsp:cNvPr id="0" name=""/>
        <dsp:cNvSpPr/>
      </dsp:nvSpPr>
      <dsp:spPr>
        <a:xfrm>
          <a:off x="5533591" y="1359295"/>
          <a:ext cx="2602378" cy="12514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Система статистической отчетности (аналитическая система)</a:t>
          </a:r>
          <a:endParaRPr lang="ru-RU" sz="1800" kern="1200" dirty="0"/>
        </a:p>
      </dsp:txBody>
      <dsp:txXfrm>
        <a:off x="5570246" y="1395950"/>
        <a:ext cx="2529068" cy="1178180"/>
      </dsp:txXfrm>
    </dsp:sp>
    <dsp:sp modelId="{41B2E4DC-4167-4D88-A5CA-9EAC4047CC8F}">
      <dsp:nvSpPr>
        <dsp:cNvPr id="0" name=""/>
        <dsp:cNvSpPr/>
      </dsp:nvSpPr>
      <dsp:spPr>
        <a:xfrm>
          <a:off x="5533591" y="2717805"/>
          <a:ext cx="2602378" cy="12514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Система управления воспитательной работой </a:t>
          </a:r>
          <a:endParaRPr lang="ru-RU" sz="1800" kern="1200" dirty="0"/>
        </a:p>
      </dsp:txBody>
      <dsp:txXfrm>
        <a:off x="5570246" y="2754460"/>
        <a:ext cx="2529068" cy="1178180"/>
      </dsp:txXfrm>
    </dsp:sp>
    <dsp:sp modelId="{90C2271D-72C1-46DF-872E-B3BA987398E8}">
      <dsp:nvSpPr>
        <dsp:cNvPr id="0" name=""/>
        <dsp:cNvSpPr/>
      </dsp:nvSpPr>
      <dsp:spPr>
        <a:xfrm>
          <a:off x="5533591" y="4076315"/>
          <a:ext cx="2602378" cy="12514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kern="1200" dirty="0" smtClean="0"/>
            <a:t>Система управления безопасностью</a:t>
          </a:r>
          <a:endParaRPr lang="ru-RU" sz="2100" kern="1200" dirty="0"/>
        </a:p>
      </dsp:txBody>
      <dsp:txXfrm>
        <a:off x="5570246" y="4112970"/>
        <a:ext cx="2529068" cy="117818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E56278B-820D-483A-A6A2-E1563DD3C381}" type="datetimeFigureOut">
              <a:rPr lang="ru-RU" smtClean="0"/>
              <a:pPr/>
              <a:t>15.06.2017</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0F537D9-99F3-42B3-8D2B-90F0BC3B0C89}" type="slidenum">
              <a:rPr lang="ru-RU" smtClean="0"/>
              <a:pPr/>
              <a:t>‹#›</a:t>
            </a:fld>
            <a:endParaRPr lang="ru-RU"/>
          </a:p>
        </p:txBody>
      </p:sp>
    </p:spTree>
    <p:extLst>
      <p:ext uri="{BB962C8B-B14F-4D97-AF65-F5344CB8AC3E}">
        <p14:creationId xmlns:p14="http://schemas.microsoft.com/office/powerpoint/2010/main" val="6304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Назначение КИС </a:t>
            </a:r>
            <a:r>
              <a:rPr lang="ru-RU" sz="1200" i="1" kern="1200" dirty="0" err="1" smtClean="0">
                <a:solidFill>
                  <a:schemeClr val="tx1"/>
                </a:solidFill>
                <a:effectLst/>
                <a:latin typeface="+mn-lt"/>
                <a:ea typeface="+mn-ea"/>
                <a:cs typeface="+mn-cs"/>
              </a:rPr>
              <a:t>КазНУ</a:t>
            </a:r>
            <a:r>
              <a:rPr lang="ru-RU" sz="1200" kern="1200" dirty="0" smtClean="0">
                <a:solidFill>
                  <a:schemeClr val="tx1"/>
                </a:solidFill>
                <a:effectLst/>
                <a:latin typeface="+mn-lt"/>
                <a:ea typeface="+mn-ea"/>
                <a:cs typeface="+mn-cs"/>
              </a:rPr>
              <a:t> заключено в следующих процессах вуза:</a:t>
            </a:r>
          </a:p>
          <a:p>
            <a:pPr lvl="0"/>
            <a:r>
              <a:rPr lang="ru-RU" sz="1200" kern="1200" dirty="0" smtClean="0">
                <a:solidFill>
                  <a:schemeClr val="tx1"/>
                </a:solidFill>
                <a:effectLst/>
                <a:latin typeface="+mn-lt"/>
                <a:ea typeface="+mn-ea"/>
                <a:cs typeface="+mn-cs"/>
              </a:rPr>
              <a:t>управлении вузом (административно-управленческая деятельность);</a:t>
            </a:r>
          </a:p>
          <a:p>
            <a:pPr lvl="0"/>
            <a:r>
              <a:rPr lang="ru-RU" sz="1200" kern="1200" dirty="0" smtClean="0">
                <a:solidFill>
                  <a:schemeClr val="tx1"/>
                </a:solidFill>
                <a:effectLst/>
                <a:latin typeface="+mn-lt"/>
                <a:ea typeface="+mn-ea"/>
                <a:cs typeface="+mn-cs"/>
              </a:rPr>
              <a:t>управлении учебно-методической деятельностью;</a:t>
            </a:r>
          </a:p>
          <a:p>
            <a:pPr lvl="0"/>
            <a:r>
              <a:rPr lang="ru-RU" sz="1200" kern="1200" dirty="0" smtClean="0">
                <a:solidFill>
                  <a:schemeClr val="tx1"/>
                </a:solidFill>
                <a:effectLst/>
                <a:latin typeface="+mn-lt"/>
                <a:ea typeface="+mn-ea"/>
                <a:cs typeface="+mn-cs"/>
              </a:rPr>
              <a:t>управлении учебным процессом;</a:t>
            </a:r>
          </a:p>
          <a:p>
            <a:pPr lvl="0"/>
            <a:r>
              <a:rPr lang="ru-RU" sz="1200" kern="1200" dirty="0" smtClean="0">
                <a:solidFill>
                  <a:schemeClr val="tx1"/>
                </a:solidFill>
                <a:effectLst/>
                <a:latin typeface="+mn-lt"/>
                <a:ea typeface="+mn-ea"/>
                <a:cs typeface="+mn-cs"/>
              </a:rPr>
              <a:t>управлении научно-исследовательской деятельностью;</a:t>
            </a:r>
          </a:p>
          <a:p>
            <a:pPr lvl="0"/>
            <a:r>
              <a:rPr lang="ru-RU" sz="1200" kern="1200" dirty="0" smtClean="0">
                <a:solidFill>
                  <a:schemeClr val="tx1"/>
                </a:solidFill>
                <a:effectLst/>
                <a:latin typeface="+mn-lt"/>
                <a:ea typeface="+mn-ea"/>
                <a:cs typeface="+mn-cs"/>
              </a:rPr>
              <a:t>управлении электронными образовательными ресурсами;</a:t>
            </a:r>
          </a:p>
          <a:p>
            <a:pPr lvl="0"/>
            <a:r>
              <a:rPr lang="ru-RU" sz="1200" kern="1200" dirty="0" smtClean="0">
                <a:solidFill>
                  <a:schemeClr val="tx1"/>
                </a:solidFill>
                <a:effectLst/>
                <a:latin typeface="+mn-lt"/>
                <a:ea typeface="+mn-ea"/>
                <a:cs typeface="+mn-cs"/>
              </a:rPr>
              <a:t>управлении финансово-экономической деятельностью.</a:t>
            </a:r>
          </a:p>
          <a:p>
            <a:endParaRPr lang="ru-RU" dirty="0"/>
          </a:p>
        </p:txBody>
      </p:sp>
      <p:sp>
        <p:nvSpPr>
          <p:cNvPr id="4" name="Номер слайда 3"/>
          <p:cNvSpPr>
            <a:spLocks noGrp="1"/>
          </p:cNvSpPr>
          <p:nvPr>
            <p:ph type="sldNum" sz="quarter" idx="10"/>
          </p:nvPr>
        </p:nvSpPr>
        <p:spPr/>
        <p:txBody>
          <a:bodyPr/>
          <a:lstStyle/>
          <a:p>
            <a:fld id="{12DADD77-1723-4077-99D4-D4BE4366F20D}" type="slidenum">
              <a:rPr lang="ru-RU" smtClean="0"/>
              <a:pPr/>
              <a:t>24</a:t>
            </a:fld>
            <a:endParaRPr lang="ru-RU"/>
          </a:p>
        </p:txBody>
      </p:sp>
    </p:spTree>
    <p:extLst>
      <p:ext uri="{BB962C8B-B14F-4D97-AF65-F5344CB8AC3E}">
        <p14:creationId xmlns:p14="http://schemas.microsoft.com/office/powerpoint/2010/main" val="343965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8D43CEA-3F11-4598-9C7C-81B74A3846F4}" type="datetimeFigureOut">
              <a:rPr lang="ru-RU" smtClean="0"/>
              <a:pPr/>
              <a:t>15.06.2017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a:prstGeom prst="rect">
            <a:avLst/>
          </a:prstGeom>
        </p:spPr>
        <p:txBody>
          <a:bodyPr/>
          <a:lstStyle/>
          <a:p>
            <a:fld id="{745F74DA-847C-4ABE-A592-12BF84BA8BF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D43CEA-3F11-4598-9C7C-81B74A3846F4}" type="datetimeFigureOut">
              <a:rPr lang="ru-RU" smtClean="0"/>
              <a:pPr/>
              <a:t>15.06.2017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8129016" y="5734050"/>
            <a:ext cx="609600" cy="521208"/>
          </a:xfrm>
          <a:prstGeom prst="rect">
            <a:avLst/>
          </a:prstGeom>
        </p:spPr>
        <p:txBody>
          <a:bodyPr/>
          <a:lstStyle/>
          <a:p>
            <a:fld id="{745F74DA-847C-4ABE-A592-12BF84BA8BF1}"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D43CEA-3F11-4598-9C7C-81B74A3846F4}" type="datetimeFigureOut">
              <a:rPr lang="ru-RU" smtClean="0"/>
              <a:pPr/>
              <a:t>15.06.2017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8129016" y="5734050"/>
            <a:ext cx="609600" cy="521208"/>
          </a:xfrm>
          <a:prstGeom prst="rect">
            <a:avLst/>
          </a:prstGeom>
        </p:spPr>
        <p:txBody>
          <a:bodyPr/>
          <a:lstStyle/>
          <a:p>
            <a:fld id="{745F74DA-847C-4ABE-A592-12BF84BA8BF1}"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главление">
    <p:spTree>
      <p:nvGrpSpPr>
        <p:cNvPr id="1" name=""/>
        <p:cNvGrpSpPr/>
        <p:nvPr/>
      </p:nvGrpSpPr>
      <p:grpSpPr>
        <a:xfrm>
          <a:off x="0" y="0"/>
          <a:ext cx="0" cy="0"/>
          <a:chOff x="0" y="0"/>
          <a:chExt cx="0" cy="0"/>
        </a:xfrm>
      </p:grpSpPr>
      <p:sp>
        <p:nvSpPr>
          <p:cNvPr id="2" name="Title 1"/>
          <p:cNvSpPr>
            <a:spLocks noGrp="1"/>
          </p:cNvSpPr>
          <p:nvPr>
            <p:ph type="title"/>
          </p:nvPr>
        </p:nvSpPr>
        <p:spPr>
          <a:xfrm>
            <a:off x="381000" y="431800"/>
            <a:ext cx="8363938" cy="526298"/>
          </a:xfrm>
        </p:spPr>
        <p:txBody>
          <a:bodyPr/>
          <a:lstStyle>
            <a:lvl1pPr>
              <a:defRPr sz="3800"/>
            </a:lvl1pPr>
          </a:lstStyle>
          <a:p>
            <a:r>
              <a:rPr lang="ru-RU" smtClean="0"/>
              <a:t>Образец заголовка</a:t>
            </a:r>
            <a:endParaRPr lang="en-US" dirty="0"/>
          </a:p>
        </p:txBody>
      </p:sp>
      <p:sp>
        <p:nvSpPr>
          <p:cNvPr id="5" name="Text Placeholder 4"/>
          <p:cNvSpPr>
            <a:spLocks noGrp="1"/>
          </p:cNvSpPr>
          <p:nvPr>
            <p:ph type="body" sz="quarter" idx="10"/>
          </p:nvPr>
        </p:nvSpPr>
        <p:spPr>
          <a:xfrm>
            <a:off x="381000" y="1905000"/>
            <a:ext cx="8363938" cy="2609945"/>
          </a:xfrm>
        </p:spPr>
        <p:txBody>
          <a:bodyPr/>
          <a:lstStyle>
            <a:lvl1pPr marL="347663" indent="-347663">
              <a:defRPr sz="3200"/>
            </a:lvl1pPr>
            <a:lvl2pPr marL="744538" indent="-284163">
              <a:defRPr sz="3200"/>
            </a:lvl2pPr>
            <a:lvl3pPr marL="1143000" indent="-287338">
              <a:defRPr sz="3200"/>
            </a:lvl3pPr>
            <a:lvl4pPr marL="1490663" indent="-231775">
              <a:defRPr sz="3200"/>
            </a:lvl4pPr>
            <a:lvl5pPr marL="1828800" indent="-223838">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7710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8D43CEA-3F11-4598-9C7C-81B74A3846F4}" type="datetimeFigureOut">
              <a:rPr lang="ru-RU" smtClean="0"/>
              <a:pPr/>
              <a:t>15.06.2017</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8D43CEA-3F11-4598-9C7C-81B74A3846F4}" type="datetimeFigureOut">
              <a:rPr lang="ru-RU" smtClean="0"/>
              <a:pPr/>
              <a:t>15.06.2017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a:prstGeom prst="rect">
            <a:avLst/>
          </a:prstGeom>
        </p:spPr>
        <p:txBody>
          <a:bodyPr/>
          <a:lstStyle/>
          <a:p>
            <a:fld id="{745F74DA-847C-4ABE-A592-12BF84BA8BF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8D43CEA-3F11-4598-9C7C-81B74A3846F4}" type="datetimeFigureOut">
              <a:rPr lang="ru-RU" smtClean="0"/>
              <a:pPr/>
              <a:t>15.06.2017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8D43CEA-3F11-4598-9C7C-81B74A3846F4}" type="datetimeFigureOut">
              <a:rPr lang="ru-RU" smtClean="0"/>
              <a:pPr/>
              <a:t>15.06.2017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129016" y="5734050"/>
            <a:ext cx="609600" cy="521208"/>
          </a:xfrm>
          <a:prstGeom prst="rect">
            <a:avLst/>
          </a:prstGeom>
        </p:spPr>
        <p:txBody>
          <a:bodyPr/>
          <a:lstStyle/>
          <a:p>
            <a:fld id="{745F74DA-847C-4ABE-A592-12BF84BA8BF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8D43CEA-3F11-4598-9C7C-81B74A3846F4}" type="datetimeFigureOut">
              <a:rPr lang="ru-RU" smtClean="0"/>
              <a:pPr/>
              <a:t>15.06.2017</a:t>
            </a:fld>
            <a:endParaRPr lang="ru-RU"/>
          </a:p>
        </p:txBody>
      </p:sp>
      <p:sp>
        <p:nvSpPr>
          <p:cNvPr id="7" name="Номер слайда 6"/>
          <p:cNvSpPr>
            <a:spLocks noGrp="1"/>
          </p:cNvSpPr>
          <p:nvPr>
            <p:ph type="sldNum" sz="quarter" idx="11"/>
          </p:nvPr>
        </p:nvSpPr>
        <p:spPr>
          <a:xfrm>
            <a:off x="8129016" y="5734050"/>
            <a:ext cx="609600" cy="521208"/>
          </a:xfrm>
          <a:prstGeom prst="rect">
            <a:avLst/>
          </a:prstGeom>
        </p:spPr>
        <p:txBody>
          <a:bodyPr rtlCol="0"/>
          <a:lstStyle/>
          <a:p>
            <a:fld id="{745F74DA-847C-4ABE-A592-12BF84BA8BF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D43CEA-3F11-4598-9C7C-81B74A3846F4}" type="datetimeFigureOut">
              <a:rPr lang="ru-RU" smtClean="0"/>
              <a:pPr/>
              <a:t>15.06.2017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8129016" y="5734050"/>
            <a:ext cx="609600" cy="521208"/>
          </a:xfrm>
          <a:prstGeom prst="rect">
            <a:avLst/>
          </a:prstGeom>
        </p:spPr>
        <p:txBody>
          <a:bodyPr/>
          <a:lstStyle/>
          <a:p>
            <a:fld id="{745F74DA-847C-4ABE-A592-12BF84BA8BF1}"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8D43CEA-3F11-4598-9C7C-81B74A3846F4}" type="datetimeFigureOut">
              <a:rPr lang="ru-RU" smtClean="0"/>
              <a:pPr/>
              <a:t>15.06.2017</a:t>
            </a:fld>
            <a:endParaRPr lang="ru-RU"/>
          </a:p>
        </p:txBody>
      </p:sp>
      <p:sp>
        <p:nvSpPr>
          <p:cNvPr id="22" name="Номер слайда 21"/>
          <p:cNvSpPr>
            <a:spLocks noGrp="1"/>
          </p:cNvSpPr>
          <p:nvPr>
            <p:ph type="sldNum" sz="quarter" idx="15"/>
          </p:nvPr>
        </p:nvSpPr>
        <p:spPr>
          <a:xfrm>
            <a:off x="8129016" y="5734050"/>
            <a:ext cx="609600" cy="521208"/>
          </a:xfrm>
          <a:prstGeom prst="rect">
            <a:avLst/>
          </a:prstGeom>
        </p:spPr>
        <p:txBody>
          <a:bodyPr rtlCol="0"/>
          <a:lstStyle/>
          <a:p>
            <a:fld id="{745F74DA-847C-4ABE-A592-12BF84BA8BF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8D43CEA-3F11-4598-9C7C-81B74A3846F4}" type="datetimeFigureOut">
              <a:rPr lang="ru-RU" smtClean="0"/>
              <a:pPr/>
              <a:t>15.06.2017</a:t>
            </a:fld>
            <a:endParaRPr lang="ru-RU"/>
          </a:p>
        </p:txBody>
      </p:sp>
      <p:sp>
        <p:nvSpPr>
          <p:cNvPr id="18" name="Номер слайда 17"/>
          <p:cNvSpPr>
            <a:spLocks noGrp="1"/>
          </p:cNvSpPr>
          <p:nvPr>
            <p:ph type="sldNum" sz="quarter" idx="11"/>
          </p:nvPr>
        </p:nvSpPr>
        <p:spPr>
          <a:xfrm>
            <a:off x="8129016" y="5734050"/>
            <a:ext cx="609600" cy="521208"/>
          </a:xfrm>
          <a:prstGeom prst="rect">
            <a:avLst/>
          </a:prstGeom>
        </p:spPr>
        <p:txBody>
          <a:bodyPr rtlCol="0"/>
          <a:lstStyle/>
          <a:p>
            <a:fld id="{745F74DA-847C-4ABE-A592-12BF84BA8BF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D43CEA-3F11-4598-9C7C-81B74A3846F4}" type="datetimeFigureOut">
              <a:rPr lang="ru-RU" smtClean="0"/>
              <a:pPr/>
              <a:t>15.06.2017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p.ru/os/2016/02/13049319/" TargetMode="External"/><Relationship Id="rId2" Type="http://schemas.openxmlformats.org/officeDocument/2006/relationships/hyperlink" Target="http://www.theagileelephan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isegeek.com/what-is-an-online-portal.htm" TargetMode="External"/><Relationship Id="rId2" Type="http://schemas.openxmlformats.org/officeDocument/2006/relationships/hyperlink" Target="http://wiasite.com/kak-sdelat-sayt/111-ponyatie-portala-klassifikatsiya.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terprise.alcatel-lucent.com/?content=CustomerReferences&amp;page=customer&amp;id=30922" TargetMode="External"/><Relationship Id="rId7" Type="http://schemas.openxmlformats.org/officeDocument/2006/relationships/image" Target="../media/image18.png"/><Relationship Id="rId2" Type="http://schemas.openxmlformats.org/officeDocument/2006/relationships/hyperlink" Target="http://www.fujitsu.com/kz/about/resources/case-studies/RU-CS-Al-Farabi-Kazakh-National-University.html"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customers.microsoft.com/en-us/story/kazakh-national-university-education-office365-proplus-sql-server-powerbi-system-center-e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zhmamykova\AppData\Local\Microsoft\Windows\Temporary Internet Files\Content.Outlook\HM0KUPHI\Datacenter (4)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0"/>
            <a:ext cx="9144000" cy="2132855"/>
          </a:xfrm>
          <a:solidFill>
            <a:schemeClr val="bg1"/>
          </a:solidFill>
        </p:spPr>
        <p:txBody>
          <a:bodyPr>
            <a:noAutofit/>
          </a:bodyPr>
          <a:lstStyle/>
          <a:p>
            <a:pPr algn="ctr"/>
            <a:r>
              <a:rPr lang="ru-RU" sz="2800" dirty="0" smtClean="0">
                <a:solidFill>
                  <a:srgbClr val="00B050"/>
                </a:solidFill>
              </a:rPr>
              <a:t>Цифровые сервисы в системе образования – </a:t>
            </a:r>
            <a:r>
              <a:rPr lang="ru-RU" sz="2800" dirty="0" smtClean="0">
                <a:solidFill>
                  <a:srgbClr val="0070C0"/>
                </a:solidFill>
              </a:rPr>
              <a:t>автоматизация, центры обслуживания: </a:t>
            </a:r>
            <a:br>
              <a:rPr lang="ru-RU" sz="2800" dirty="0" smtClean="0">
                <a:solidFill>
                  <a:srgbClr val="0070C0"/>
                </a:solidFill>
              </a:rPr>
            </a:br>
            <a:r>
              <a:rPr lang="ru-RU" sz="2800" dirty="0" smtClean="0">
                <a:solidFill>
                  <a:srgbClr val="0070C0"/>
                </a:solidFill>
              </a:rPr>
              <a:t>принципы и подходы</a:t>
            </a:r>
            <a:br>
              <a:rPr lang="ru-RU" sz="2800" dirty="0" smtClean="0">
                <a:solidFill>
                  <a:srgbClr val="0070C0"/>
                </a:solidFill>
              </a:rPr>
            </a:br>
            <a:endParaRPr lang="ru-RU" sz="2800" b="1" dirty="0">
              <a:solidFill>
                <a:srgbClr val="0070C0"/>
              </a:solidFill>
              <a:latin typeface="Segoe UI Light" pitchFamily="34" charset="0"/>
            </a:endParaRPr>
          </a:p>
        </p:txBody>
      </p:sp>
      <p:sp>
        <p:nvSpPr>
          <p:cNvPr id="7" name="Прямоугольник 6"/>
          <p:cNvSpPr/>
          <p:nvPr/>
        </p:nvSpPr>
        <p:spPr>
          <a:xfrm>
            <a:off x="0" y="5445224"/>
            <a:ext cx="9144000" cy="1412776"/>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r" fontAlgn="base">
              <a:spcBef>
                <a:spcPct val="0"/>
              </a:spcBef>
              <a:spcAft>
                <a:spcPct val="0"/>
              </a:spcAft>
            </a:pPr>
            <a:endParaRPr lang="ru-RU" sz="1600" b="1" dirty="0" smtClean="0">
              <a:solidFill>
                <a:schemeClr val="tx1"/>
              </a:solidFill>
              <a:latin typeface="Segoe UI Light" panose="020B0502040204020203" pitchFamily="34" charset="0"/>
              <a:cs typeface="Segoe UI Light" panose="020B0502040204020203" pitchFamily="34" charset="0"/>
            </a:endParaRPr>
          </a:p>
          <a:p>
            <a:pPr algn="r" fontAlgn="base">
              <a:spcBef>
                <a:spcPct val="0"/>
              </a:spcBef>
              <a:spcAft>
                <a:spcPct val="0"/>
              </a:spcAft>
            </a:pPr>
            <a:r>
              <a:rPr lang="ru-RU" sz="1600" b="1" dirty="0" smtClean="0">
                <a:solidFill>
                  <a:schemeClr val="tx1"/>
                </a:solidFill>
                <a:latin typeface="Segoe UI Light" panose="020B0502040204020203" pitchFamily="34" charset="0"/>
                <a:cs typeface="Segoe UI Light" panose="020B0502040204020203" pitchFamily="34" charset="0"/>
              </a:rPr>
              <a:t>Казахский национальный университет имени аль-Фараби</a:t>
            </a:r>
          </a:p>
          <a:p>
            <a:pPr algn="r" fontAlgn="base">
              <a:spcBef>
                <a:spcPct val="0"/>
              </a:spcBef>
              <a:spcAft>
                <a:spcPct val="0"/>
              </a:spcAft>
            </a:pPr>
            <a:endParaRPr lang="ru-RU" sz="1200" b="1" dirty="0" smtClean="0">
              <a:solidFill>
                <a:schemeClr val="tx1"/>
              </a:solidFill>
              <a:latin typeface="Segoe UI Light" panose="020B0502040204020203" pitchFamily="34" charset="0"/>
              <a:cs typeface="Segoe UI Light" panose="020B0502040204020203" pitchFamily="34" charset="0"/>
            </a:endParaRPr>
          </a:p>
          <a:p>
            <a:pPr algn="r" fontAlgn="base">
              <a:spcBef>
                <a:spcPct val="0"/>
              </a:spcBef>
              <a:spcAft>
                <a:spcPct val="0"/>
              </a:spcAft>
            </a:pPr>
            <a:r>
              <a:rPr lang="ru-RU" sz="1600" b="1" dirty="0" smtClean="0">
                <a:solidFill>
                  <a:srgbClr val="0070C0"/>
                </a:solidFill>
                <a:latin typeface="Segoe UI Light" panose="020B0502040204020203" pitchFamily="34" charset="0"/>
                <a:cs typeface="Segoe UI Light" panose="020B0502040204020203" pitchFamily="34" charset="0"/>
              </a:rPr>
              <a:t>Мамыкова Жанл</a:t>
            </a:r>
          </a:p>
          <a:p>
            <a:pPr algn="r" fontAlgn="base">
              <a:spcBef>
                <a:spcPct val="0"/>
              </a:spcBef>
              <a:spcAft>
                <a:spcPct val="0"/>
              </a:spcAft>
            </a:pPr>
            <a:r>
              <a:rPr lang="ru-RU" sz="1600" b="1" dirty="0" smtClean="0">
                <a:solidFill>
                  <a:schemeClr val="tx1"/>
                </a:solidFill>
                <a:latin typeface="Segoe UI Light" panose="020B0502040204020203" pitchFamily="34" charset="0"/>
                <a:cs typeface="Segoe UI Light" panose="020B0502040204020203" pitchFamily="34" charset="0"/>
              </a:rPr>
              <a:t>к.т.н., директор</a:t>
            </a:r>
          </a:p>
          <a:p>
            <a:pPr algn="r" fontAlgn="base">
              <a:spcBef>
                <a:spcPct val="0"/>
              </a:spcBef>
              <a:spcAft>
                <a:spcPct val="0"/>
              </a:spcAft>
            </a:pPr>
            <a:r>
              <a:rPr lang="ru-RU" sz="1600" b="1" dirty="0" smtClean="0">
                <a:solidFill>
                  <a:schemeClr val="tx1"/>
                </a:solidFill>
                <a:latin typeface="Segoe UI Light" panose="020B0502040204020203" pitchFamily="34" charset="0"/>
                <a:cs typeface="Segoe UI Light" panose="020B0502040204020203" pitchFamily="34" charset="0"/>
              </a:rPr>
              <a:t>Института </a:t>
            </a:r>
            <a:r>
              <a:rPr lang="ru-RU" sz="1600" b="1" dirty="0">
                <a:solidFill>
                  <a:schemeClr val="tx1"/>
                </a:solidFill>
                <a:latin typeface="Segoe UI Light" panose="020B0502040204020203" pitchFamily="34" charset="0"/>
                <a:cs typeface="Segoe UI Light" panose="020B0502040204020203" pitchFamily="34" charset="0"/>
              </a:rPr>
              <a:t>информационных технологий и инновационного развития</a:t>
            </a:r>
          </a:p>
          <a:p>
            <a:pPr algn="r" fontAlgn="base">
              <a:spcBef>
                <a:spcPct val="0"/>
              </a:spcBef>
              <a:spcAft>
                <a:spcPct val="0"/>
              </a:spcAft>
            </a:pPr>
            <a:endParaRPr lang="ru-RU" sz="1600" b="1" dirty="0">
              <a:solidFill>
                <a:schemeClr val="tx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6659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548680"/>
            <a:ext cx="8064896" cy="4873752"/>
          </a:xfrm>
        </p:spPr>
        <p:txBody>
          <a:bodyPr>
            <a:noAutofit/>
          </a:bodyPr>
          <a:lstStyle/>
          <a:p>
            <a:pPr>
              <a:spcAft>
                <a:spcPts val="600"/>
              </a:spcAft>
            </a:pPr>
            <a:r>
              <a:rPr lang="ru-RU" sz="1400" dirty="0" smtClean="0">
                <a:latin typeface="Segoe UI Light" pitchFamily="34" charset="0"/>
              </a:rPr>
              <a:t>Для  любого современного университета глубокий и </a:t>
            </a:r>
            <a:r>
              <a:rPr lang="ru-RU" sz="1400" b="1" dirty="0" smtClean="0">
                <a:latin typeface="Segoe UI Light" pitchFamily="34" charset="0"/>
              </a:rPr>
              <a:t>осознанный подход к цифровым технологиям должен быть в центре жизни организации</a:t>
            </a:r>
            <a:r>
              <a:rPr lang="ru-RU" sz="1400" dirty="0" smtClean="0">
                <a:latin typeface="Segoe UI Light" pitchFamily="34" charset="0"/>
              </a:rPr>
              <a:t>. Отправной точкой должно стать создание цифрового бизнеса. В рамках такого бизнеса все сотрудники и ученые должны ежедневно использовать технологические инструменты, чтобы получить реальную выгоду от бизнес-процессов, поддерживающих сотрудничество.</a:t>
            </a:r>
          </a:p>
          <a:p>
            <a:pPr>
              <a:spcAft>
                <a:spcPts val="600"/>
              </a:spcAft>
            </a:pPr>
            <a:r>
              <a:rPr lang="ru-RU" sz="1400" dirty="0" smtClean="0">
                <a:latin typeface="Segoe UI Light" pitchFamily="34" charset="0"/>
              </a:rPr>
              <a:t>Сотрудники и ученые должны также иметь доступ к интеллектуальной и подключенной построенной среде - цифровому кампусу, где физическая сборка и технология поддерживают новые стили работы и новые бизнес-процессы.</a:t>
            </a:r>
          </a:p>
          <a:p>
            <a:pPr>
              <a:spcAft>
                <a:spcPts val="600"/>
              </a:spcAft>
            </a:pPr>
            <a:r>
              <a:rPr lang="ru-RU" sz="1400" dirty="0" smtClean="0">
                <a:latin typeface="Segoe UI Light" pitchFamily="34" charset="0"/>
              </a:rPr>
              <a:t>Основанная платформа предоставления </a:t>
            </a:r>
            <a:r>
              <a:rPr lang="ru-RU" sz="1400" dirty="0" err="1" smtClean="0">
                <a:latin typeface="Segoe UI Light" pitchFamily="34" charset="0"/>
              </a:rPr>
              <a:t>ИТ-услуг</a:t>
            </a:r>
            <a:r>
              <a:rPr lang="ru-RU" sz="1400" dirty="0" smtClean="0">
                <a:latin typeface="Segoe UI Light" pitchFamily="34" charset="0"/>
              </a:rPr>
              <a:t>  должна обеспечивать мобильность и безопасность, независимую от местоположения организацию работы для сотрудников, ученых и студентов. </a:t>
            </a:r>
          </a:p>
          <a:p>
            <a:pPr>
              <a:spcAft>
                <a:spcPts val="600"/>
              </a:spcAft>
            </a:pPr>
            <a:r>
              <a:rPr lang="ru-RU" sz="1400" dirty="0" smtClean="0">
                <a:latin typeface="Segoe UI Light" pitchFamily="34" charset="0"/>
              </a:rPr>
              <a:t>Для достижения этой цели сотрудникам и ученым необходимо предоставить доступ по требованию к услугам связи и совместной работы, а именно: голосовой и контактный центр, унифицированные коммуникации, </a:t>
            </a:r>
            <a:r>
              <a:rPr lang="ru-RU" sz="1400" dirty="0" err="1" smtClean="0">
                <a:latin typeface="Segoe UI Light" pitchFamily="34" charset="0"/>
              </a:rPr>
              <a:t>веб-конференции</a:t>
            </a:r>
            <a:r>
              <a:rPr lang="ru-RU" sz="1400" dirty="0" smtClean="0">
                <a:latin typeface="Segoe UI Light" pitchFamily="34" charset="0"/>
              </a:rPr>
              <a:t> и совместные работы, видео- и видеоконференции и обмен информацией.</a:t>
            </a:r>
          </a:p>
          <a:p>
            <a:pPr>
              <a:spcAft>
                <a:spcPts val="600"/>
              </a:spcAft>
            </a:pPr>
            <a:r>
              <a:rPr lang="ru-RU" sz="1400" dirty="0" smtClean="0">
                <a:latin typeface="Segoe UI Light" pitchFamily="34" charset="0"/>
              </a:rPr>
              <a:t>Хорошо спроектированный физический кампус, полностью включающий цифровые технологии, необходим для создания бренда университета - путем расширения опыта студентов и предоставления правильных настроек и возможностей для обучения, обучения и исследований. Такой кампус  называется </a:t>
            </a:r>
            <a:r>
              <a:rPr lang="ru-RU" sz="1400" b="1" dirty="0" smtClean="0">
                <a:latin typeface="Segoe UI Light" pitchFamily="34" charset="0"/>
              </a:rPr>
              <a:t>цифровым.</a:t>
            </a:r>
            <a:endParaRPr lang="ru-RU" sz="1400" dirty="0" smtClean="0">
              <a:latin typeface="Segoe UI Light" pitchFamily="34" charset="0"/>
            </a:endParaRPr>
          </a:p>
          <a:p>
            <a:pPr>
              <a:spcAft>
                <a:spcPts val="600"/>
              </a:spcAft>
            </a:pPr>
            <a:r>
              <a:rPr lang="ru-RU" sz="1400" dirty="0" smtClean="0">
                <a:latin typeface="Segoe UI Light" pitchFamily="34" charset="0"/>
              </a:rPr>
              <a:t>В рамках цифрового кампуса технология может снизить эксплуатационные расходы, повысить безопасность, а также предоставить информационные инструменты для персонала, ученых, студентов и исследователей. Эти преимущества приносят реальную ценность - как для университетских операций, так и для деятельности студентов и исследователей.</a:t>
            </a:r>
          </a:p>
          <a:p>
            <a:pPr>
              <a:spcAft>
                <a:spcPts val="600"/>
              </a:spcAft>
            </a:pPr>
            <a:r>
              <a:rPr lang="ru-RU" sz="1000" dirty="0">
                <a:latin typeface="Segoe UI Light" pitchFamily="34" charset="0"/>
              </a:rPr>
              <a:t>Источник: </a:t>
            </a:r>
            <a:r>
              <a:rPr lang="en-US" sz="1000" dirty="0">
                <a:latin typeface="Segoe UI Light" pitchFamily="34" charset="0"/>
              </a:rPr>
              <a:t>http://www.cisco.com/assets/global/UK/public_sector/education/new/pdf/Digitising_Higher_Education_-_V1_-_Web.pdf</a:t>
            </a:r>
            <a:endParaRPr lang="ru-RU" sz="1000" dirty="0">
              <a:latin typeface="Segoe UI Light" pitchFamily="34" charset="0"/>
            </a:endParaRPr>
          </a:p>
          <a:p>
            <a:pPr marL="0" indent="0">
              <a:spcAft>
                <a:spcPts val="600"/>
              </a:spcAft>
              <a:buNone/>
            </a:pPr>
            <a:endParaRPr lang="ru-RU" sz="1400" dirty="0" smtClean="0">
              <a:latin typeface="Segoe UI Light" pitchFamily="34" charset="0"/>
            </a:endParaRPr>
          </a:p>
          <a:p>
            <a:pPr>
              <a:spcAft>
                <a:spcPts val="600"/>
              </a:spcAft>
            </a:pPr>
            <a:endParaRPr lang="ru-RU" sz="1400" dirty="0">
              <a:latin typeface="Segoe UI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a:bodyPr>
          <a:lstStyle/>
          <a:p>
            <a:r>
              <a:rPr lang="en-US" sz="2800" b="1" cap="none" dirty="0" err="1" smtClean="0">
                <a:solidFill>
                  <a:srgbClr val="00B050"/>
                </a:solidFill>
                <a:latin typeface="Segoe UI Light" pitchFamily="34" charset="0"/>
              </a:rPr>
              <a:t>IoT</a:t>
            </a:r>
            <a:r>
              <a:rPr lang="en-US" sz="2800" b="1" cap="none" dirty="0" smtClean="0">
                <a:solidFill>
                  <a:srgbClr val="00B050"/>
                </a:solidFill>
                <a:latin typeface="Segoe UI Light" pitchFamily="34" charset="0"/>
              </a:rPr>
              <a:t> </a:t>
            </a:r>
            <a:r>
              <a:rPr lang="ru-RU" sz="2800" b="1" cap="none" dirty="0" smtClean="0">
                <a:solidFill>
                  <a:srgbClr val="00B050"/>
                </a:solidFill>
                <a:latin typeface="Segoe UI Light" pitchFamily="34" charset="0"/>
              </a:rPr>
              <a:t>приложения </a:t>
            </a:r>
            <a:r>
              <a:rPr lang="ru-RU" sz="2800" b="1" cap="none" dirty="0" smtClean="0">
                <a:solidFill>
                  <a:srgbClr val="0070C0"/>
                </a:solidFill>
                <a:latin typeface="Segoe UI Light" pitchFamily="34" charset="0"/>
              </a:rPr>
              <a:t>для цифрового кампуса</a:t>
            </a:r>
            <a:endParaRPr lang="ru-RU" sz="2800" cap="none" dirty="0">
              <a:solidFill>
                <a:srgbClr val="0070C0"/>
              </a:solidFill>
              <a:latin typeface="Segoe UI Light" pitchFamily="34" charset="0"/>
            </a:endParaRPr>
          </a:p>
        </p:txBody>
      </p:sp>
      <p:pic>
        <p:nvPicPr>
          <p:cNvPr id="3" name="Рисунок 2"/>
          <p:cNvPicPr>
            <a:picLocks noChangeAspect="1"/>
          </p:cNvPicPr>
          <p:nvPr/>
        </p:nvPicPr>
        <p:blipFill>
          <a:blip r:embed="rId2" cstate="print"/>
          <a:stretch>
            <a:fillRect/>
          </a:stretch>
        </p:blipFill>
        <p:spPr>
          <a:xfrm>
            <a:off x="611560" y="1700808"/>
            <a:ext cx="7851145" cy="3472054"/>
          </a:xfrm>
          <a:prstGeom prst="rect">
            <a:avLst/>
          </a:prstGeom>
        </p:spPr>
      </p:pic>
      <p:sp>
        <p:nvSpPr>
          <p:cNvPr id="4" name="Прямоугольник 3"/>
          <p:cNvSpPr/>
          <p:nvPr/>
        </p:nvSpPr>
        <p:spPr>
          <a:xfrm>
            <a:off x="622712" y="6165304"/>
            <a:ext cx="7851145" cy="461665"/>
          </a:xfrm>
          <a:prstGeom prst="rect">
            <a:avLst/>
          </a:prstGeom>
        </p:spPr>
        <p:txBody>
          <a:bodyPr wrap="square">
            <a:spAutoFit/>
          </a:bodyPr>
          <a:lstStyle/>
          <a:p>
            <a:pPr>
              <a:spcAft>
                <a:spcPts val="600"/>
              </a:spcAft>
            </a:pPr>
            <a:r>
              <a:rPr lang="ru-RU" sz="1200" dirty="0">
                <a:latin typeface="Segoe UI Light" pitchFamily="34" charset="0"/>
              </a:rPr>
              <a:t>Источник: </a:t>
            </a:r>
            <a:r>
              <a:rPr lang="en-US" sz="1200" dirty="0">
                <a:latin typeface="Segoe UI Light" pitchFamily="34" charset="0"/>
              </a:rPr>
              <a:t>http://www.cisco.com/assets/global/UK/public_sector/education/new/pdf/Digitising_Higher_Education_-_V1_-_Web.pdf</a:t>
            </a:r>
            <a:endParaRPr lang="ru-RU" sz="1200" dirty="0">
              <a:latin typeface="Segoe UI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vert="horz" anchor="b">
            <a:noAutofit/>
          </a:bodyPr>
          <a:lstStyle/>
          <a:p>
            <a:r>
              <a:rPr lang="en-US" sz="2800" b="1" dirty="0" err="1" smtClean="0">
                <a:solidFill>
                  <a:srgbClr val="00B050"/>
                </a:solidFill>
                <a:latin typeface="Segoe UI Light" panose="020B0502040204020203" pitchFamily="34" charset="0"/>
                <a:cs typeface="Segoe UI Light" panose="020B0502040204020203" pitchFamily="34" charset="0"/>
              </a:rPr>
              <a:t>Сервис</a:t>
            </a:r>
            <a:r>
              <a:rPr lang="en-US" sz="2800" b="1" dirty="0" smtClean="0">
                <a:solidFill>
                  <a:srgbClr val="00B050"/>
                </a:solidFill>
                <a:latin typeface="Segoe UI Light" panose="020B0502040204020203" pitchFamily="34" charset="0"/>
                <a:cs typeface="Segoe UI Light" panose="020B0502040204020203" pitchFamily="34" charset="0"/>
              </a:rPr>
              <a:t> </a:t>
            </a:r>
            <a:r>
              <a:rPr lang="en-US" sz="2800" b="1" dirty="0" err="1">
                <a:solidFill>
                  <a:srgbClr val="00B050"/>
                </a:solidFill>
                <a:latin typeface="Segoe UI Light" panose="020B0502040204020203" pitchFamily="34" charset="0"/>
                <a:cs typeface="Segoe UI Light" panose="020B0502040204020203" pitchFamily="34" charset="0"/>
              </a:rPr>
              <a:t>связи</a:t>
            </a:r>
            <a:r>
              <a:rPr lang="en-US" sz="2800" b="1" dirty="0">
                <a:solidFill>
                  <a:srgbClr val="00B050"/>
                </a:solidFill>
                <a:latin typeface="Segoe UI Light" panose="020B0502040204020203" pitchFamily="34" charset="0"/>
                <a:cs typeface="Segoe UI Light" panose="020B0502040204020203" pitchFamily="34" charset="0"/>
              </a:rPr>
              <a:t> и </a:t>
            </a:r>
            <a:r>
              <a:rPr lang="en-US" sz="2800" b="1" dirty="0" err="1">
                <a:solidFill>
                  <a:srgbClr val="00B050"/>
                </a:solidFill>
                <a:latin typeface="Segoe UI Light" panose="020B0502040204020203" pitchFamily="34" charset="0"/>
                <a:cs typeface="Segoe UI Light" panose="020B0502040204020203" pitchFamily="34" charset="0"/>
              </a:rPr>
              <a:t>сотрудничества</a:t>
            </a:r>
            <a:r>
              <a:rPr lang="en-US" sz="2800" b="1" dirty="0">
                <a:solidFill>
                  <a:srgbClr val="00B050"/>
                </a:solidFill>
                <a:latin typeface="Segoe UI Light" panose="020B0502040204020203" pitchFamily="34" charset="0"/>
                <a:cs typeface="Segoe UI Light" panose="020B0502040204020203" pitchFamily="34" charset="0"/>
              </a:rPr>
              <a:t> </a:t>
            </a:r>
            <a:r>
              <a:rPr lang="en-US" sz="2800" b="1" dirty="0" smtClean="0">
                <a:solidFill>
                  <a:srgbClr val="00B050"/>
                </a:solidFill>
                <a:latin typeface="Segoe UI Light" panose="020B0502040204020203" pitchFamily="34" charset="0"/>
                <a:cs typeface="Segoe UI Light" panose="020B0502040204020203" pitchFamily="34" charset="0"/>
              </a:rPr>
              <a:t/>
            </a:r>
            <a:br>
              <a:rPr lang="en-US" sz="2800" b="1" dirty="0" smtClean="0">
                <a:solidFill>
                  <a:srgbClr val="00B050"/>
                </a:solidFill>
                <a:latin typeface="Segoe UI Light" panose="020B0502040204020203" pitchFamily="34" charset="0"/>
                <a:cs typeface="Segoe UI Light" panose="020B0502040204020203" pitchFamily="34" charset="0"/>
              </a:rPr>
            </a:br>
            <a:r>
              <a:rPr lang="en-US" sz="2800" b="1" dirty="0" smtClean="0">
                <a:solidFill>
                  <a:srgbClr val="0070C0"/>
                </a:solidFill>
                <a:latin typeface="Segoe UI Light" panose="020B0502040204020203" pitchFamily="34" charset="0"/>
                <a:cs typeface="Segoe UI Light" panose="020B0502040204020203" pitchFamily="34" charset="0"/>
              </a:rPr>
              <a:t>для </a:t>
            </a:r>
            <a:r>
              <a:rPr lang="en-US" sz="2800" b="1" dirty="0" err="1">
                <a:solidFill>
                  <a:srgbClr val="0070C0"/>
                </a:solidFill>
                <a:latin typeface="Segoe UI Light" panose="020B0502040204020203" pitchFamily="34" charset="0"/>
                <a:cs typeface="Segoe UI Light" panose="020B0502040204020203" pitchFamily="34" charset="0"/>
              </a:rPr>
              <a:t>цифрового</a:t>
            </a:r>
            <a:r>
              <a:rPr lang="en-US" sz="2800" b="1" dirty="0">
                <a:solidFill>
                  <a:srgbClr val="0070C0"/>
                </a:solidFill>
                <a:latin typeface="Segoe UI Light" panose="020B0502040204020203" pitchFamily="34" charset="0"/>
                <a:cs typeface="Segoe UI Light" panose="020B0502040204020203" pitchFamily="34" charset="0"/>
              </a:rPr>
              <a:t> </a:t>
            </a:r>
            <a:r>
              <a:rPr lang="en-US" sz="2800" b="1" dirty="0" err="1">
                <a:solidFill>
                  <a:srgbClr val="0070C0"/>
                </a:solidFill>
                <a:latin typeface="Segoe UI Light" panose="020B0502040204020203" pitchFamily="34" charset="0"/>
                <a:cs typeface="Segoe UI Light" panose="020B0502040204020203" pitchFamily="34" charset="0"/>
              </a:rPr>
              <a:t>обучения</a:t>
            </a:r>
            <a:r>
              <a:rPr lang="en-US" sz="2800" b="1" dirty="0">
                <a:solidFill>
                  <a:srgbClr val="0070C0"/>
                </a:solidFill>
                <a:latin typeface="Segoe UI Light" panose="020B0502040204020203" pitchFamily="34" charset="0"/>
                <a:cs typeface="Segoe UI Light" panose="020B0502040204020203" pitchFamily="34" charset="0"/>
              </a:rPr>
              <a:t> и </a:t>
            </a:r>
            <a:r>
              <a:rPr lang="en-US" sz="2800" b="1" dirty="0" err="1" smtClean="0">
                <a:solidFill>
                  <a:srgbClr val="0070C0"/>
                </a:solidFill>
                <a:latin typeface="Segoe UI Light" panose="020B0502040204020203" pitchFamily="34" charset="0"/>
                <a:cs typeface="Segoe UI Light" panose="020B0502040204020203" pitchFamily="34" charset="0"/>
              </a:rPr>
              <a:t>исследований</a:t>
            </a:r>
            <a:endParaRPr lang="ru-RU" sz="2800" b="1" cap="none" dirty="0" smtClean="0">
              <a:solidFill>
                <a:srgbClr val="0070C0"/>
              </a:solidFill>
              <a:latin typeface="Segoe UI Light" pitchFamily="34" charset="0"/>
              <a:cs typeface="Segoe UI Light" panose="020B0502040204020203" pitchFamily="34" charset="0"/>
            </a:endParaRPr>
          </a:p>
        </p:txBody>
      </p:sp>
      <p:pic>
        <p:nvPicPr>
          <p:cNvPr id="4" name="Рисунок 3"/>
          <p:cNvPicPr>
            <a:picLocks noChangeAspect="1"/>
          </p:cNvPicPr>
          <p:nvPr/>
        </p:nvPicPr>
        <p:blipFill>
          <a:blip r:embed="rId2" cstate="print"/>
          <a:stretch>
            <a:fillRect/>
          </a:stretch>
        </p:blipFill>
        <p:spPr>
          <a:xfrm>
            <a:off x="251520" y="1700808"/>
            <a:ext cx="8405808" cy="3888432"/>
          </a:xfrm>
          <a:prstGeom prst="rect">
            <a:avLst/>
          </a:prstGeom>
        </p:spPr>
      </p:pic>
      <p:sp>
        <p:nvSpPr>
          <p:cNvPr id="5" name="Прямоугольник 4"/>
          <p:cNvSpPr/>
          <p:nvPr/>
        </p:nvSpPr>
        <p:spPr>
          <a:xfrm>
            <a:off x="528851" y="6237312"/>
            <a:ext cx="7851145" cy="461665"/>
          </a:xfrm>
          <a:prstGeom prst="rect">
            <a:avLst/>
          </a:prstGeom>
        </p:spPr>
        <p:txBody>
          <a:bodyPr wrap="square">
            <a:spAutoFit/>
          </a:bodyPr>
          <a:lstStyle/>
          <a:p>
            <a:pPr>
              <a:spcAft>
                <a:spcPts val="600"/>
              </a:spcAft>
            </a:pPr>
            <a:r>
              <a:rPr lang="ru-RU" sz="1200" dirty="0">
                <a:latin typeface="Segoe UI Light" pitchFamily="34" charset="0"/>
              </a:rPr>
              <a:t>Источник: </a:t>
            </a:r>
            <a:r>
              <a:rPr lang="en-US" sz="1200" dirty="0">
                <a:latin typeface="Segoe UI Light" pitchFamily="34" charset="0"/>
              </a:rPr>
              <a:t>http://www.cisco.com/assets/global/UK/public_sector/education/new/pdf/Digitising_Higher_Education_-_V1_-_Web.pdf</a:t>
            </a:r>
            <a:endParaRPr lang="ru-RU" sz="1200" dirty="0">
              <a:latin typeface="Segoe UI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ru-RU" sz="2800" b="1" cap="none" dirty="0" smtClean="0">
                <a:solidFill>
                  <a:srgbClr val="00B050"/>
                </a:solidFill>
                <a:latin typeface="Segoe UI Light" pitchFamily="34" charset="0"/>
              </a:rPr>
              <a:t>Технологическая </a:t>
            </a:r>
            <a:r>
              <a:rPr lang="ru-RU" sz="2800" b="1" cap="none" dirty="0" smtClean="0">
                <a:solidFill>
                  <a:srgbClr val="0070C0"/>
                </a:solidFill>
                <a:latin typeface="Segoe UI Light" pitchFamily="34" charset="0"/>
              </a:rPr>
              <a:t>платформа</a:t>
            </a:r>
            <a:r>
              <a:rPr lang="ru-RU" sz="2800" b="1" cap="none" dirty="0" smtClean="0">
                <a:solidFill>
                  <a:srgbClr val="00B050"/>
                </a:solidFill>
                <a:latin typeface="Segoe UI Light" pitchFamily="34" charset="0"/>
              </a:rPr>
              <a:t/>
            </a:r>
            <a:br>
              <a:rPr lang="ru-RU" sz="2800" b="1" cap="none" dirty="0" smtClean="0">
                <a:solidFill>
                  <a:srgbClr val="00B050"/>
                </a:solidFill>
                <a:latin typeface="Segoe UI Light" pitchFamily="34" charset="0"/>
              </a:rPr>
            </a:br>
            <a:endParaRPr lang="ru-RU" sz="2800" b="1" cap="none" dirty="0" smtClean="0">
              <a:solidFill>
                <a:srgbClr val="00B050"/>
              </a:solidFill>
              <a:latin typeface="Segoe UI Light" pitchFamily="34" charset="0"/>
            </a:endParaRPr>
          </a:p>
        </p:txBody>
      </p:sp>
      <p:pic>
        <p:nvPicPr>
          <p:cNvPr id="3" name="Рисунок 2"/>
          <p:cNvPicPr>
            <a:picLocks noChangeAspect="1"/>
          </p:cNvPicPr>
          <p:nvPr/>
        </p:nvPicPr>
        <p:blipFill>
          <a:blip r:embed="rId2" cstate="print"/>
          <a:stretch>
            <a:fillRect/>
          </a:stretch>
        </p:blipFill>
        <p:spPr>
          <a:xfrm>
            <a:off x="179512" y="1556792"/>
            <a:ext cx="8492953" cy="3816424"/>
          </a:xfrm>
          <a:prstGeom prst="rect">
            <a:avLst/>
          </a:prstGeom>
        </p:spPr>
      </p:pic>
      <p:sp>
        <p:nvSpPr>
          <p:cNvPr id="4" name="Прямоугольник 3"/>
          <p:cNvSpPr/>
          <p:nvPr/>
        </p:nvSpPr>
        <p:spPr>
          <a:xfrm>
            <a:off x="622712" y="6165304"/>
            <a:ext cx="7851145" cy="461665"/>
          </a:xfrm>
          <a:prstGeom prst="rect">
            <a:avLst/>
          </a:prstGeom>
        </p:spPr>
        <p:txBody>
          <a:bodyPr wrap="square">
            <a:spAutoFit/>
          </a:bodyPr>
          <a:lstStyle/>
          <a:p>
            <a:pPr>
              <a:spcAft>
                <a:spcPts val="600"/>
              </a:spcAft>
            </a:pPr>
            <a:r>
              <a:rPr lang="ru-RU" sz="1200" dirty="0">
                <a:latin typeface="Segoe UI Light" pitchFamily="34" charset="0"/>
              </a:rPr>
              <a:t>Источник: </a:t>
            </a:r>
            <a:r>
              <a:rPr lang="en-US" sz="1200" dirty="0">
                <a:latin typeface="Segoe UI Light" pitchFamily="34" charset="0"/>
              </a:rPr>
              <a:t>http://www.cisco.com/assets/global/UK/public_sector/education/new/pdf/Digitising_Higher_Education_-_V1_-_Web.pdf</a:t>
            </a:r>
            <a:endParaRPr lang="ru-RU" sz="1200" dirty="0">
              <a:latin typeface="Segoe UI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88913" y="332656"/>
            <a:ext cx="8955087" cy="498475"/>
          </a:xfrm>
          <a:prstGeom prst="rect">
            <a:avLst/>
          </a:prstGeom>
        </p:spPr>
        <p:txBody>
          <a:bodyPr vert="horz" lIns="91440" tIns="45720" rIns="91440" bIns="45720" rtlCol="0" anchor="ctr">
            <a:normAutofit fontScale="90000" lnSpcReduction="20000"/>
          </a:bodyPr>
          <a:lstStyle/>
          <a:p>
            <a:pPr lvl="0">
              <a:spcBef>
                <a:spcPct val="0"/>
              </a:spcBef>
              <a:defRPr/>
            </a:pPr>
            <a:r>
              <a:rPr kumimoji="0" lang="ru-RU" sz="3600" b="1" i="0" u="none" strike="noStrike" kern="1200" cap="none" spc="0" normalizeH="0" baseline="0" noProof="0" dirty="0" smtClean="0">
                <a:ln>
                  <a:noFill/>
                </a:ln>
                <a:solidFill>
                  <a:srgbClr val="00B050"/>
                </a:solidFill>
                <a:effectLst/>
                <a:uLnTx/>
                <a:uFillTx/>
                <a:latin typeface="Segoe UI Light" pitchFamily="34" charset="0"/>
                <a:ea typeface="+mj-ea"/>
                <a:cs typeface="+mj-cs"/>
              </a:rPr>
              <a:t>Стратегия</a:t>
            </a:r>
            <a:r>
              <a:rPr kumimoji="0" lang="ru-RU" sz="3600" b="1" i="0" u="none" strike="noStrike" kern="1200" cap="none" spc="0" normalizeH="0" baseline="0" noProof="0" dirty="0" smtClean="0">
                <a:ln>
                  <a:noFill/>
                </a:ln>
                <a:solidFill>
                  <a:srgbClr val="6BBD46"/>
                </a:solidFill>
                <a:effectLst/>
                <a:uLnTx/>
                <a:uFillTx/>
                <a:latin typeface="Segoe UI Light" pitchFamily="34" charset="0"/>
                <a:ea typeface="+mj-ea"/>
                <a:cs typeface="+mj-cs"/>
              </a:rPr>
              <a:t> </a:t>
            </a:r>
            <a:r>
              <a:rPr lang="ru-RU" sz="3600" b="1" dirty="0">
                <a:solidFill>
                  <a:srgbClr val="0070C0"/>
                </a:solidFill>
                <a:latin typeface="Segoe UI Light" pitchFamily="34" charset="0"/>
                <a:ea typeface="+mj-ea"/>
                <a:cs typeface="+mj-cs"/>
              </a:rPr>
              <a:t>информатизации вуза</a:t>
            </a:r>
          </a:p>
        </p:txBody>
      </p:sp>
      <p:sp>
        <p:nvSpPr>
          <p:cNvPr id="5" name="Объект 2"/>
          <p:cNvSpPr txBox="1">
            <a:spLocks/>
          </p:cNvSpPr>
          <p:nvPr/>
        </p:nvSpPr>
        <p:spPr>
          <a:xfrm>
            <a:off x="188913" y="831131"/>
            <a:ext cx="8559551" cy="570924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0"/>
            <a:r>
              <a:rPr lang="ru-RU" sz="1500" dirty="0" smtClean="0">
                <a:latin typeface="Segoe UI Light" pitchFamily="34" charset="0"/>
                <a:cs typeface="Segoe UI Light" panose="020B0502040204020203" pitchFamily="34" charset="0"/>
              </a:rPr>
              <a:t>Формирование научного </a:t>
            </a:r>
            <a:r>
              <a:rPr lang="ru-RU" sz="1500" dirty="0">
                <a:latin typeface="Segoe UI Light" pitchFamily="34" charset="0"/>
                <a:cs typeface="Segoe UI Light" panose="020B0502040204020203" pitchFamily="34" charset="0"/>
              </a:rPr>
              <a:t>и научно-методического центра информатизации региона </a:t>
            </a:r>
          </a:p>
          <a:p>
            <a:pPr lvl="0"/>
            <a:r>
              <a:rPr lang="ru-RU" sz="1500" dirty="0" smtClean="0">
                <a:latin typeface="Segoe UI Light" pitchFamily="34" charset="0"/>
                <a:cs typeface="Segoe UI Light" panose="020B0502040204020203" pitchFamily="34" charset="0"/>
              </a:rPr>
              <a:t>Повышение рейтинга </a:t>
            </a:r>
            <a:r>
              <a:rPr lang="ru-RU" sz="1500" dirty="0">
                <a:latin typeface="Segoe UI Light" pitchFamily="34" charset="0"/>
                <a:cs typeface="Segoe UI Light" panose="020B0502040204020203" pitchFamily="34" charset="0"/>
              </a:rPr>
              <a:t>на рынке образовательных услуг и конкурентоспособности выпускников</a:t>
            </a:r>
          </a:p>
          <a:p>
            <a:r>
              <a:rPr lang="ru-RU" sz="1500" dirty="0" smtClean="0">
                <a:latin typeface="Segoe UI Light" pitchFamily="34" charset="0"/>
                <a:cs typeface="Segoe UI Light" panose="020B0502040204020203" pitchFamily="34" charset="0"/>
              </a:rPr>
              <a:t>Подготовка квалифицированных </a:t>
            </a:r>
            <a:r>
              <a:rPr lang="ru-RU" sz="1500" dirty="0">
                <a:latin typeface="Segoe UI Light" pitchFamily="34" charset="0"/>
                <a:cs typeface="Segoe UI Light" panose="020B0502040204020203" pitchFamily="34" charset="0"/>
              </a:rPr>
              <a:t>специалистов в области ИТ, повышение уровня информационной культуры студентов, профессорско-преподавательского состава, научных работников, учебно-вспомогательного и административно-управленческого персонала.</a:t>
            </a:r>
          </a:p>
          <a:p>
            <a:r>
              <a:rPr lang="ru-RU" sz="1500" dirty="0" smtClean="0">
                <a:latin typeface="Segoe UI Light" panose="020B0502040204020203" pitchFamily="34" charset="0"/>
                <a:cs typeface="Segoe UI Light" panose="020B0502040204020203" pitchFamily="34" charset="0"/>
              </a:rPr>
              <a:t>Развитие ИТ-инфраструктуры</a:t>
            </a:r>
            <a:r>
              <a:rPr lang="ru-RU" sz="1500" dirty="0">
                <a:latin typeface="Segoe UI Light" panose="020B0502040204020203" pitchFamily="34" charset="0"/>
                <a:cs typeface="Segoe UI Light" panose="020B0502040204020203" pitchFamily="34" charset="0"/>
              </a:rPr>
              <a:t>, формирование единого научно-образовательного информационного пространства, интегрированного с мировой информационной инфраструктурой</a:t>
            </a:r>
            <a:r>
              <a:rPr lang="ru-RU" sz="1500" dirty="0" smtClean="0">
                <a:latin typeface="Segoe UI Light" panose="020B0502040204020203" pitchFamily="34" charset="0"/>
                <a:cs typeface="Segoe UI Light" panose="020B0502040204020203" pitchFamily="34" charset="0"/>
              </a:rPr>
              <a:t>. </a:t>
            </a:r>
            <a:endParaRPr lang="ru-RU" sz="1500" dirty="0">
              <a:latin typeface="Segoe UI Light" panose="020B0502040204020203" pitchFamily="34" charset="0"/>
              <a:cs typeface="Segoe UI Light" panose="020B0502040204020203" pitchFamily="34" charset="0"/>
            </a:endParaRPr>
          </a:p>
          <a:p>
            <a:pPr lvl="0"/>
            <a:r>
              <a:rPr lang="ru-RU" sz="1500" dirty="0" smtClean="0">
                <a:latin typeface="Segoe UI Light" pitchFamily="34" charset="0"/>
                <a:cs typeface="Segoe UI Light" panose="020B0502040204020203" pitchFamily="34" charset="0"/>
              </a:rPr>
              <a:t>Создание единой </a:t>
            </a:r>
            <a:r>
              <a:rPr lang="ru-RU" sz="1500" dirty="0">
                <a:latin typeface="Segoe UI Light" pitchFamily="34" charset="0"/>
                <a:cs typeface="Segoe UI Light" panose="020B0502040204020203" pitchFamily="34" charset="0"/>
              </a:rPr>
              <a:t>интегрированной информационной среды, обеспечивающей поддержку образовательного процесса, научных исследований, инновационной и организационно-управленческой деятельности на базе современных ИКТ</a:t>
            </a:r>
          </a:p>
          <a:p>
            <a:pPr lvl="0"/>
            <a:r>
              <a:rPr lang="ru-RU" sz="1500" dirty="0" smtClean="0">
                <a:latin typeface="Segoe UI Light" pitchFamily="34" charset="0"/>
                <a:cs typeface="Segoe UI Light" panose="020B0502040204020203" pitchFamily="34" charset="0"/>
              </a:rPr>
              <a:t>Увеличение количества </a:t>
            </a:r>
            <a:r>
              <a:rPr lang="ru-RU" sz="1500" dirty="0">
                <a:latin typeface="Segoe UI Light" pitchFamily="34" charset="0"/>
                <a:cs typeface="Segoe UI Light" panose="020B0502040204020203" pitchFamily="34" charset="0"/>
              </a:rPr>
              <a:t>и качества электронных информационных ресурсов </a:t>
            </a:r>
          </a:p>
          <a:p>
            <a:pPr lvl="0"/>
            <a:r>
              <a:rPr lang="ru-RU" sz="1500" dirty="0" smtClean="0">
                <a:latin typeface="Segoe UI Light" pitchFamily="34" charset="0"/>
                <a:cs typeface="Segoe UI Light" panose="020B0502040204020203" pitchFamily="34" charset="0"/>
              </a:rPr>
              <a:t>Сокращение объема </a:t>
            </a:r>
            <a:r>
              <a:rPr lang="ru-RU" sz="1500" dirty="0">
                <a:latin typeface="Segoe UI Light" pitchFamily="34" charset="0"/>
                <a:cs typeface="Segoe UI Light" panose="020B0502040204020203" pitchFamily="34" charset="0"/>
              </a:rPr>
              <a:t>бумажного документооборота за счет его перевода в электронный вид</a:t>
            </a:r>
          </a:p>
          <a:p>
            <a:r>
              <a:rPr lang="ru-RU" sz="1500" dirty="0" smtClean="0">
                <a:latin typeface="Segoe UI Light" panose="020B0502040204020203" pitchFamily="34" charset="0"/>
                <a:cs typeface="Segoe UI Light" panose="020B0502040204020203" pitchFamily="34" charset="0"/>
              </a:rPr>
              <a:t>Совершенствование материально-технической базы информатизации, в том числе программного обеспечения, в соответствии с современным уровнем развития ИКТ и задачами университета. </a:t>
            </a:r>
          </a:p>
          <a:p>
            <a:pPr lvl="0"/>
            <a:r>
              <a:rPr lang="ru-RU" sz="1500" dirty="0" smtClean="0">
                <a:latin typeface="Segoe UI Light" panose="020B0502040204020203" pitchFamily="34" charset="0"/>
                <a:cs typeface="Segoe UI Light" panose="020B0502040204020203" pitchFamily="34" charset="0"/>
              </a:rPr>
              <a:t>Повышение эффективности </a:t>
            </a:r>
            <a:r>
              <a:rPr lang="ru-RU" sz="1500" dirty="0">
                <a:latin typeface="Segoe UI Light" pitchFamily="34" charset="0"/>
                <a:cs typeface="Segoe UI Light" panose="020B0502040204020203" pitchFamily="34" charset="0"/>
              </a:rPr>
              <a:t>функционирования аппарата управления на основе использования принципиально новых возможностей своевременного доступа к информации, необходимой для оперативного принятия решений</a:t>
            </a:r>
          </a:p>
          <a:p>
            <a:r>
              <a:rPr lang="ru-RU" sz="1500" dirty="0" smtClean="0">
                <a:latin typeface="Segoe UI Light" panose="020B0502040204020203" pitchFamily="34" charset="0"/>
                <a:cs typeface="Segoe UI Light" panose="020B0502040204020203" pitchFamily="34" charset="0"/>
              </a:rPr>
              <a:t>Создание нормативно-правовой базы в области разработки, внедрения и использования ИКТ, информационной безопасности и защиты интеллектуальной собственности, в том числе авторских прав на электронные информационные ресурсы.</a:t>
            </a:r>
            <a:endParaRPr lang="ru-RU" sz="15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9557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79176"/>
            <a:ext cx="8208912" cy="973560"/>
          </a:xfrm>
        </p:spPr>
        <p:txBody>
          <a:bodyPr>
            <a:noAutofit/>
          </a:bodyPr>
          <a:lstStyle/>
          <a:p>
            <a:pPr lvl="0" fontAlgn="base">
              <a:spcAft>
                <a:spcPct val="0"/>
              </a:spcAft>
            </a:pPr>
            <a:r>
              <a:rPr lang="ru-RU" sz="2400" b="1" dirty="0">
                <a:solidFill>
                  <a:srgbClr val="00B050"/>
                </a:solidFill>
                <a:latin typeface="Segoe UI Light" panose="020B0502040204020203" pitchFamily="34" charset="0"/>
                <a:ea typeface="Times New Roman" pitchFamily="18" charset="0"/>
                <a:cs typeface="Segoe UI Light" panose="020B0502040204020203" pitchFamily="34" charset="0"/>
              </a:rPr>
              <a:t>Общая модель отношений </a:t>
            </a:r>
            <a:r>
              <a:rPr lang="ru-RU" sz="2400" b="1" dirty="0" smtClean="0">
                <a:solidFill>
                  <a:srgbClr val="00B050"/>
                </a:solidFill>
                <a:latin typeface="Segoe UI Light" panose="020B0502040204020203" pitchFamily="34" charset="0"/>
                <a:ea typeface="Times New Roman" pitchFamily="18" charset="0"/>
                <a:cs typeface="Segoe UI Light" panose="020B0502040204020203" pitchFamily="34" charset="0"/>
              </a:rPr>
              <a:t/>
            </a:r>
            <a:br>
              <a:rPr lang="ru-RU" sz="2400" b="1" dirty="0" smtClean="0">
                <a:solidFill>
                  <a:srgbClr val="00B050"/>
                </a:solidFill>
                <a:latin typeface="Segoe UI Light" panose="020B0502040204020203" pitchFamily="34" charset="0"/>
                <a:ea typeface="Times New Roman" pitchFamily="18" charset="0"/>
                <a:cs typeface="Segoe UI Light" panose="020B0502040204020203" pitchFamily="34" charset="0"/>
              </a:rPr>
            </a:br>
            <a:r>
              <a:rPr lang="ru-RU" sz="2400" b="1" dirty="0" smtClean="0">
                <a:solidFill>
                  <a:srgbClr val="0070C0"/>
                </a:solidFill>
                <a:latin typeface="Segoe UI Light" panose="020B0502040204020203" pitchFamily="34" charset="0"/>
                <a:ea typeface="Times New Roman" pitchFamily="18" charset="0"/>
                <a:cs typeface="Segoe UI Light" panose="020B0502040204020203" pitchFamily="34" charset="0"/>
              </a:rPr>
              <a:t>«</a:t>
            </a:r>
            <a:r>
              <a:rPr lang="ru-RU" sz="2400" b="1" dirty="0">
                <a:solidFill>
                  <a:srgbClr val="0070C0"/>
                </a:solidFill>
                <a:latin typeface="Segoe UI Light" panose="020B0502040204020203" pitchFamily="34" charset="0"/>
                <a:ea typeface="Times New Roman" pitchFamily="18" charset="0"/>
                <a:cs typeface="Segoe UI Light" panose="020B0502040204020203" pitchFamily="34" charset="0"/>
              </a:rPr>
              <a:t>организационные изменения – </a:t>
            </a:r>
            <a:r>
              <a:rPr lang="ru-RU" sz="2400" b="1" dirty="0" smtClean="0">
                <a:solidFill>
                  <a:srgbClr val="0070C0"/>
                </a:solidFill>
                <a:latin typeface="Segoe UI Light" panose="020B0502040204020203" pitchFamily="34" charset="0"/>
                <a:ea typeface="Times New Roman" pitchFamily="18" charset="0"/>
                <a:cs typeface="Segoe UI Light" panose="020B0502040204020203" pitchFamily="34" charset="0"/>
              </a:rPr>
              <a:t>развитие </a:t>
            </a:r>
            <a:r>
              <a:rPr lang="ru-RU" sz="2400" b="1" dirty="0">
                <a:solidFill>
                  <a:srgbClr val="0070C0"/>
                </a:solidFill>
                <a:latin typeface="Segoe UI Light" panose="020B0502040204020203" pitchFamily="34" charset="0"/>
                <a:ea typeface="Times New Roman" pitchFamily="18" charset="0"/>
                <a:cs typeface="Segoe UI Light" panose="020B0502040204020203" pitchFamily="34" charset="0"/>
              </a:rPr>
              <a:t>АИС и ИТ</a:t>
            </a:r>
            <a:r>
              <a:rPr lang="ru-RU" sz="2400" b="1" dirty="0" smtClean="0">
                <a:solidFill>
                  <a:srgbClr val="0070C0"/>
                </a:solidFill>
                <a:latin typeface="Segoe UI Light" panose="020B0502040204020203" pitchFamily="34" charset="0"/>
                <a:ea typeface="Times New Roman" pitchFamily="18" charset="0"/>
                <a:cs typeface="Segoe UI Light" panose="020B0502040204020203" pitchFamily="34" charset="0"/>
              </a:rPr>
              <a:t>»</a:t>
            </a:r>
            <a:endParaRPr lang="ru-RU" sz="2400" b="1" dirty="0">
              <a:solidFill>
                <a:srgbClr val="00B050"/>
              </a:solidFill>
              <a:latin typeface="Segoe UI Light" panose="020B0502040204020203" pitchFamily="34" charset="0"/>
              <a:cs typeface="Segoe UI Light" panose="020B0502040204020203" pitchFamily="34"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9" name="Группа 18"/>
          <p:cNvGrpSpPr/>
          <p:nvPr/>
        </p:nvGrpSpPr>
        <p:grpSpPr>
          <a:xfrm>
            <a:off x="323528" y="1412776"/>
            <a:ext cx="8040940" cy="2664296"/>
            <a:chOff x="467544" y="1988840"/>
            <a:chExt cx="8040940" cy="2664296"/>
          </a:xfrm>
          <a:solidFill>
            <a:schemeClr val="bg2"/>
          </a:solidFill>
        </p:grpSpPr>
        <p:sp>
          <p:nvSpPr>
            <p:cNvPr id="8" name="Прямоугольник 7"/>
            <p:cNvSpPr/>
            <p:nvPr/>
          </p:nvSpPr>
          <p:spPr>
            <a:xfrm>
              <a:off x="467544" y="1988840"/>
              <a:ext cx="2568332"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ru-RU" sz="1600" dirty="0" smtClean="0">
                <a:solidFill>
                  <a:schemeClr val="tx1"/>
                </a:solidFill>
                <a:latin typeface="Segoe UI Light" panose="020B0502040204020203" pitchFamily="34" charset="0"/>
                <a:ea typeface="Times New Roman" pitchFamily="18" charset="0"/>
                <a:cs typeface="Segoe UI Light" panose="020B0502040204020203" pitchFamily="34" charset="0"/>
              </a:endParaRPr>
            </a:p>
            <a:p>
              <a:pPr algn="ctr"/>
              <a:r>
                <a:rPr lang="ru-RU" sz="1600" dirty="0" smtClean="0">
                  <a:solidFill>
                    <a:schemeClr val="tx1"/>
                  </a:solidFill>
                  <a:latin typeface="Segoe UI Light" panose="020B0502040204020203" pitchFamily="34" charset="0"/>
                  <a:ea typeface="Times New Roman" pitchFamily="18" charset="0"/>
                  <a:cs typeface="Segoe UI Light" panose="020B0502040204020203" pitchFamily="34" charset="0"/>
                </a:rPr>
                <a:t>Организационные изменения </a:t>
              </a:r>
            </a:p>
            <a:p>
              <a:pPr algn="ctr"/>
              <a:endParaRPr lang="ru-RU" sz="1600" dirty="0">
                <a:solidFill>
                  <a:schemeClr val="tx1"/>
                </a:solidFill>
                <a:latin typeface="Segoe UI Light" panose="020B0502040204020203" pitchFamily="34" charset="0"/>
                <a:cs typeface="Segoe UI Light" panose="020B0502040204020203" pitchFamily="34" charset="0"/>
              </a:endParaRPr>
            </a:p>
          </p:txBody>
        </p:sp>
        <p:sp>
          <p:nvSpPr>
            <p:cNvPr id="9" name="Прямоугольник 8"/>
            <p:cNvSpPr/>
            <p:nvPr/>
          </p:nvSpPr>
          <p:spPr>
            <a:xfrm>
              <a:off x="5940152" y="1988840"/>
              <a:ext cx="2568332"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ru-RU" sz="1600" dirty="0" smtClean="0">
                <a:solidFill>
                  <a:schemeClr val="tx1"/>
                </a:solidFill>
                <a:latin typeface="Segoe UI Light" panose="020B0502040204020203" pitchFamily="34" charset="0"/>
                <a:ea typeface="Times New Roman" pitchFamily="18" charset="0"/>
                <a:cs typeface="Segoe UI Light" panose="020B0502040204020203" pitchFamily="34" charset="0"/>
              </a:endParaRPr>
            </a:p>
            <a:p>
              <a:pPr algn="ctr"/>
              <a:r>
                <a:rPr lang="ru-RU" sz="1600" dirty="0" smtClean="0">
                  <a:solidFill>
                    <a:schemeClr val="tx1"/>
                  </a:solidFill>
                  <a:latin typeface="Segoe UI Light" panose="020B0502040204020203" pitchFamily="34" charset="0"/>
                  <a:ea typeface="Times New Roman" pitchFamily="18" charset="0"/>
                  <a:cs typeface="Segoe UI Light" panose="020B0502040204020203" pitchFamily="34" charset="0"/>
                </a:rPr>
                <a:t>Изменение </a:t>
              </a:r>
            </a:p>
            <a:p>
              <a:pPr algn="ctr"/>
              <a:r>
                <a:rPr lang="ru-RU" sz="1600" dirty="0" smtClean="0">
                  <a:solidFill>
                    <a:schemeClr val="tx1"/>
                  </a:solidFill>
                  <a:latin typeface="Segoe UI Light" panose="020B0502040204020203" pitchFamily="34" charset="0"/>
                  <a:ea typeface="Times New Roman" pitchFamily="18" charset="0"/>
                  <a:cs typeface="Segoe UI Light" panose="020B0502040204020203" pitchFamily="34" charset="0"/>
                </a:rPr>
                <a:t>АИС </a:t>
              </a:r>
              <a:r>
                <a:rPr lang="ru-RU" sz="1600" dirty="0">
                  <a:solidFill>
                    <a:schemeClr val="tx1"/>
                  </a:solidFill>
                  <a:latin typeface="Segoe UI Light" panose="020B0502040204020203" pitchFamily="34" charset="0"/>
                  <a:ea typeface="Times New Roman" pitchFamily="18" charset="0"/>
                  <a:cs typeface="Segoe UI Light" panose="020B0502040204020203" pitchFamily="34" charset="0"/>
                </a:rPr>
                <a:t>и </a:t>
              </a:r>
              <a:r>
                <a:rPr lang="ru-RU" sz="1600" dirty="0" smtClean="0">
                  <a:solidFill>
                    <a:schemeClr val="tx1"/>
                  </a:solidFill>
                  <a:latin typeface="Segoe UI Light" panose="020B0502040204020203" pitchFamily="34" charset="0"/>
                  <a:ea typeface="Times New Roman" pitchFamily="18" charset="0"/>
                  <a:cs typeface="Segoe UI Light" panose="020B0502040204020203" pitchFamily="34" charset="0"/>
                </a:rPr>
                <a:t>ИТ</a:t>
              </a:r>
            </a:p>
            <a:p>
              <a:pPr algn="ctr"/>
              <a:endParaRPr lang="ru-RU" sz="1600" dirty="0">
                <a:solidFill>
                  <a:schemeClr val="tx1"/>
                </a:solidFill>
                <a:latin typeface="Segoe UI Light" panose="020B0502040204020203" pitchFamily="34" charset="0"/>
                <a:ea typeface="Times New Roman" pitchFamily="18" charset="0"/>
                <a:cs typeface="Segoe UI Light" panose="020B0502040204020203" pitchFamily="34" charset="0"/>
              </a:endParaRPr>
            </a:p>
          </p:txBody>
        </p:sp>
        <p:cxnSp>
          <p:nvCxnSpPr>
            <p:cNvPr id="11" name="Прямая со стрелкой 10"/>
            <p:cNvCxnSpPr>
              <a:stCxn id="8" idx="3"/>
              <a:endCxn id="9" idx="1"/>
            </p:cNvCxnSpPr>
            <p:nvPr/>
          </p:nvCxnSpPr>
          <p:spPr>
            <a:xfrm>
              <a:off x="3035876" y="2527449"/>
              <a:ext cx="2904276" cy="0"/>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13" name="Прямая соединительная линия 12"/>
            <p:cNvCxnSpPr>
              <a:stCxn id="9" idx="2"/>
            </p:cNvCxnSpPr>
            <p:nvPr/>
          </p:nvCxnSpPr>
          <p:spPr>
            <a:xfrm>
              <a:off x="7224318" y="3066058"/>
              <a:ext cx="0" cy="1587078"/>
            </a:xfrm>
            <a:prstGeom prst="line">
              <a:avLst/>
            </a:prstGeom>
            <a:ln/>
          </p:spPr>
          <p:style>
            <a:lnRef idx="2">
              <a:schemeClr val="accent6"/>
            </a:lnRef>
            <a:fillRef idx="1">
              <a:schemeClr val="lt1"/>
            </a:fillRef>
            <a:effectRef idx="0">
              <a:schemeClr val="accent6"/>
            </a:effectRef>
            <a:fontRef idx="minor">
              <a:schemeClr val="dk1"/>
            </a:fontRef>
          </p:style>
        </p:cxnSp>
        <p:cxnSp>
          <p:nvCxnSpPr>
            <p:cNvPr id="16" name="Прямая соединительная линия 15"/>
            <p:cNvCxnSpPr/>
            <p:nvPr/>
          </p:nvCxnSpPr>
          <p:spPr>
            <a:xfrm flipH="1">
              <a:off x="1751710" y="4653136"/>
              <a:ext cx="5472608" cy="0"/>
            </a:xfrm>
            <a:prstGeom prst="line">
              <a:avLst/>
            </a:prstGeom>
            <a:ln/>
          </p:spPr>
          <p:style>
            <a:lnRef idx="2">
              <a:schemeClr val="accent6"/>
            </a:lnRef>
            <a:fillRef idx="1">
              <a:schemeClr val="lt1"/>
            </a:fillRef>
            <a:effectRef idx="0">
              <a:schemeClr val="accent6"/>
            </a:effectRef>
            <a:fontRef idx="minor">
              <a:schemeClr val="dk1"/>
            </a:fontRef>
          </p:style>
        </p:cxnSp>
        <p:cxnSp>
          <p:nvCxnSpPr>
            <p:cNvPr id="18" name="Прямая со стрелкой 17"/>
            <p:cNvCxnSpPr>
              <a:endCxn id="8" idx="2"/>
            </p:cNvCxnSpPr>
            <p:nvPr/>
          </p:nvCxnSpPr>
          <p:spPr>
            <a:xfrm flipV="1">
              <a:off x="1751710" y="3066058"/>
              <a:ext cx="0" cy="1587078"/>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grpSp>
      <p:sp>
        <p:nvSpPr>
          <p:cNvPr id="21" name="TextBox 20"/>
          <p:cNvSpPr txBox="1"/>
          <p:nvPr/>
        </p:nvSpPr>
        <p:spPr>
          <a:xfrm>
            <a:off x="296548" y="4415626"/>
            <a:ext cx="8496944" cy="1477328"/>
          </a:xfrm>
          <a:prstGeom prst="rect">
            <a:avLst/>
          </a:prstGeom>
          <a:noFill/>
        </p:spPr>
        <p:txBody>
          <a:bodyPr wrap="square" rtlCol="0">
            <a:spAutoFit/>
          </a:bodyPr>
          <a:lstStyle/>
          <a:p>
            <a:r>
              <a:rPr lang="ru-RU" dirty="0" smtClean="0">
                <a:latin typeface="Segoe UI Light" panose="020B0502040204020203" pitchFamily="34" charset="0"/>
                <a:cs typeface="Segoe UI Light" panose="020B0502040204020203" pitchFamily="34" charset="0"/>
              </a:rPr>
              <a:t>Интеграция ИС, повлияла на организационные изменения во взаимодействии департаментов между собой, с факультетами.</a:t>
            </a:r>
          </a:p>
          <a:p>
            <a:endParaRPr lang="ru-RU" dirty="0" smtClean="0">
              <a:latin typeface="Segoe UI Light" panose="020B0502040204020203" pitchFamily="34" charset="0"/>
              <a:cs typeface="Segoe UI Light" panose="020B0502040204020203" pitchFamily="34" charset="0"/>
            </a:endParaRPr>
          </a:p>
          <a:p>
            <a:r>
              <a:rPr lang="ru-RU" dirty="0" smtClean="0">
                <a:latin typeface="Segoe UI Light" panose="020B0502040204020203" pitchFamily="34" charset="0"/>
                <a:cs typeface="Segoe UI Light" panose="020B0502040204020203" pitchFamily="34" charset="0"/>
              </a:rPr>
              <a:t>Примеры, тесного сотрудничества ИТ-отдела с Отделом кадров, Бухгалтерией, Управлением по безопасности, Центром стратегии и др.</a:t>
            </a:r>
            <a:endParaRPr lang="ru-RU"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0562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user\AppData\Local\Microsoft\Windows\INetCache\Content.Word\logotype (9).jpg"/>
          <p:cNvPicPr/>
          <p:nvPr/>
        </p:nvPicPr>
        <p:blipFill>
          <a:blip r:embed="rId2" cstate="print"/>
          <a:srcRect/>
          <a:stretch>
            <a:fillRect/>
          </a:stretch>
        </p:blipFill>
        <p:spPr bwMode="auto">
          <a:xfrm>
            <a:off x="3059832" y="3356992"/>
            <a:ext cx="3024336" cy="3024336"/>
          </a:xfrm>
          <a:prstGeom prst="rect">
            <a:avLst/>
          </a:prstGeom>
          <a:noFill/>
          <a:ln w="9525">
            <a:noFill/>
            <a:miter lim="800000"/>
            <a:headEnd/>
            <a:tailEnd/>
          </a:ln>
        </p:spPr>
      </p:pic>
      <p:pic>
        <p:nvPicPr>
          <p:cNvPr id="14338" name="Picture 2" descr="http://www.kaznu.kz/content/images/pages/366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60648"/>
            <a:ext cx="5618612" cy="2664828"/>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4294967295"/>
          </p:nvPr>
        </p:nvSpPr>
        <p:spPr>
          <a:xfrm>
            <a:off x="8531788" y="5648960"/>
            <a:ext cx="548640" cy="396240"/>
          </a:xfrm>
          <a:prstGeom prst="bracketPair">
            <a:avLst>
              <a:gd name="adj" fmla="val 17949"/>
            </a:avLst>
          </a:prstGeom>
        </p:spPr>
        <p:txBody>
          <a:bodyPr/>
          <a:lstStyle/>
          <a:p>
            <a:fld id="{AA82DFAB-68B6-42ED-90E6-9FC68EAB1862}" type="slidenum">
              <a:rPr lang="ru-RU" smtClean="0"/>
              <a:pPr/>
              <a:t>16</a:t>
            </a:fld>
            <a:endParaRPr lang="ru-RU"/>
          </a:p>
        </p:txBody>
      </p:sp>
    </p:spTree>
    <p:extLst>
      <p:ext uri="{BB962C8B-B14F-4D97-AF65-F5344CB8AC3E}">
        <p14:creationId xmlns:p14="http://schemas.microsoft.com/office/powerpoint/2010/main" val="382539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551259"/>
            <a:ext cx="8877300"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Заголовок 1"/>
          <p:cNvSpPr>
            <a:spLocks noGrp="1"/>
          </p:cNvSpPr>
          <p:nvPr>
            <p:ph type="title"/>
          </p:nvPr>
        </p:nvSpPr>
        <p:spPr>
          <a:xfrm>
            <a:off x="899592" y="34520"/>
            <a:ext cx="7239000" cy="504056"/>
          </a:xfrm>
        </p:spPr>
        <p:txBody>
          <a:bodyPr vert="horz" anchor="b">
            <a:noAutofit/>
          </a:bodyPr>
          <a:lstStyle/>
          <a:p>
            <a:pPr algn="ctr"/>
            <a:r>
              <a:rPr lang="ru-RU" sz="3200" spc="0" dirty="0">
                <a:solidFill>
                  <a:srgbClr val="00B050"/>
                </a:solidFill>
                <a:latin typeface="Times New Roman" panose="02020603050405020304" pitchFamily="18" charset="0"/>
                <a:cs typeface="Times New Roman" panose="02020603050405020304" pitchFamily="18" charset="0"/>
              </a:rPr>
              <a:t>Модель </a:t>
            </a:r>
            <a:r>
              <a:rPr lang="ru-RU" sz="3200" spc="0" dirty="0">
                <a:solidFill>
                  <a:srgbClr val="0070C0"/>
                </a:solidFill>
                <a:latin typeface="Times New Roman" panose="02020603050405020304" pitchFamily="18" charset="0"/>
                <a:cs typeface="Times New Roman" panose="02020603050405020304" pitchFamily="18" charset="0"/>
              </a:rPr>
              <a:t>«Электронный кампус»</a:t>
            </a:r>
          </a:p>
        </p:txBody>
      </p:sp>
      <p:sp>
        <p:nvSpPr>
          <p:cNvPr id="2" name="Прямоугольник 1"/>
          <p:cNvSpPr/>
          <p:nvPr/>
        </p:nvSpPr>
        <p:spPr>
          <a:xfrm>
            <a:off x="4675907" y="1412775"/>
            <a:ext cx="1840309" cy="904205"/>
          </a:xfrm>
          <a:prstGeom prst="rect">
            <a:avLst/>
          </a:prstGeom>
          <a:solidFill>
            <a:srgbClr val="7030A0"/>
          </a:solidFill>
          <a:ln>
            <a:noFill/>
          </a:ln>
          <a:effectLst>
            <a:outerShdw blurRad="50800" dist="38100" dir="10800000" algn="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latin typeface="+mj-lt"/>
              </a:rPr>
              <a:t>Е-услуги</a:t>
            </a:r>
            <a:endParaRPr lang="ru-RU" sz="2800" b="1" dirty="0">
              <a:solidFill>
                <a:schemeClr val="bg1"/>
              </a:solidFill>
              <a:latin typeface="+mj-lt"/>
            </a:endParaRPr>
          </a:p>
        </p:txBody>
      </p:sp>
      <p:sp>
        <p:nvSpPr>
          <p:cNvPr id="3" name="Номер слайда 2"/>
          <p:cNvSpPr>
            <a:spLocks noGrp="1"/>
          </p:cNvSpPr>
          <p:nvPr>
            <p:ph type="sldNum" sz="quarter" idx="4294967295"/>
          </p:nvPr>
        </p:nvSpPr>
        <p:spPr>
          <a:xfrm>
            <a:off x="8531788" y="5648960"/>
            <a:ext cx="548640" cy="396240"/>
          </a:xfrm>
          <a:prstGeom prst="bracketPair">
            <a:avLst>
              <a:gd name="adj" fmla="val 17949"/>
            </a:avLst>
          </a:prstGeom>
        </p:spPr>
        <p:txBody>
          <a:bodyPr/>
          <a:lstStyle/>
          <a:p>
            <a:fld id="{AA82DFAB-68B6-42ED-90E6-9FC68EAB1862}" type="slidenum">
              <a:rPr lang="ru-RU" smtClean="0"/>
              <a:pPr/>
              <a:t>17</a:t>
            </a:fld>
            <a:endParaRPr lang="ru-RU"/>
          </a:p>
        </p:txBody>
      </p:sp>
    </p:spTree>
    <p:extLst>
      <p:ext uri="{BB962C8B-B14F-4D97-AF65-F5344CB8AC3E}">
        <p14:creationId xmlns:p14="http://schemas.microsoft.com/office/powerpoint/2010/main" val="219052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476672"/>
            <a:ext cx="9036496" cy="288032"/>
          </a:xfrm>
          <a:prstGeom prst="rect">
            <a:avLst/>
          </a:prstGeom>
        </p:spPr>
        <p:txBody>
          <a:bodyPr vert="horz" anchor="b">
            <a:noAutofit/>
          </a:bodyPr>
          <a:lstStyle/>
          <a:p>
            <a:r>
              <a:rPr lang="ru-RU" sz="3600" b="1" dirty="0">
                <a:solidFill>
                  <a:srgbClr val="00B050"/>
                </a:solidFill>
                <a:latin typeface="Segoe UI Light" panose="020B0502040204020203" pitchFamily="34" charset="0"/>
                <a:ea typeface="Segoe UI" pitchFamily="34" charset="0"/>
                <a:cs typeface="Segoe UI Light" panose="020B0502040204020203" pitchFamily="34" charset="0"/>
              </a:rPr>
              <a:t>Формула </a:t>
            </a:r>
            <a:r>
              <a:rPr lang="ru-RU" sz="3600" b="1" dirty="0">
                <a:solidFill>
                  <a:srgbClr val="0070C0"/>
                </a:solidFill>
                <a:latin typeface="Segoe UI Light" panose="020B0502040204020203" pitchFamily="34" charset="0"/>
                <a:ea typeface="Segoe UI" pitchFamily="34" charset="0"/>
                <a:cs typeface="Segoe UI Light" panose="020B0502040204020203" pitchFamily="34" charset="0"/>
              </a:rPr>
              <a:t>«умного университета»</a:t>
            </a:r>
            <a:endParaRPr lang="en-US" sz="3600" b="1" dirty="0">
              <a:solidFill>
                <a:srgbClr val="0070C0"/>
              </a:solidFill>
              <a:latin typeface="Segoe UI Light" panose="020B0502040204020203" pitchFamily="34" charset="0"/>
              <a:ea typeface="Segoe UI" pitchFamily="34" charset="0"/>
              <a:cs typeface="Segoe UI Light" panose="020B0502040204020203" pitchFamily="34" charset="0"/>
            </a:endParaRPr>
          </a:p>
        </p:txBody>
      </p:sp>
      <p:graphicFrame>
        <p:nvGraphicFramePr>
          <p:cNvPr id="5" name="Схема 4"/>
          <p:cNvGraphicFramePr/>
          <p:nvPr>
            <p:extLst>
              <p:ext uri="{D42A27DB-BD31-4B8C-83A1-F6EECF244321}">
                <p14:modId xmlns:p14="http://schemas.microsoft.com/office/powerpoint/2010/main" val="1326606106"/>
              </p:ext>
            </p:extLst>
          </p:nvPr>
        </p:nvGraphicFramePr>
        <p:xfrm>
          <a:off x="899592" y="764704"/>
          <a:ext cx="734481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059832" y="5589240"/>
            <a:ext cx="4248472"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Электронная культура</a:t>
            </a:r>
            <a:endParaRPr lang="ru-RU" dirty="0"/>
          </a:p>
        </p:txBody>
      </p:sp>
      <p:sp>
        <p:nvSpPr>
          <p:cNvPr id="7" name="Выгнутая влево стрелка 6"/>
          <p:cNvSpPr/>
          <p:nvPr/>
        </p:nvSpPr>
        <p:spPr>
          <a:xfrm>
            <a:off x="899592" y="3501007"/>
            <a:ext cx="1872208" cy="2811015"/>
          </a:xfrm>
          <a:prstGeom prst="curvedRightArrow">
            <a:avLst>
              <a:gd name="adj1" fmla="val 13017"/>
              <a:gd name="adj2" fmla="val 50000"/>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1954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4104333962"/>
              </p:ext>
            </p:extLst>
          </p:nvPr>
        </p:nvGraphicFramePr>
        <p:xfrm>
          <a:off x="3923928" y="1196752"/>
          <a:ext cx="479985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67544" y="332656"/>
            <a:ext cx="8229600" cy="576064"/>
          </a:xfrm>
        </p:spPr>
        <p:txBody>
          <a:bodyPr>
            <a:noAutofit/>
          </a:bodyPr>
          <a:lstStyle/>
          <a:p>
            <a:r>
              <a:rPr lang="ru-RU" sz="3600" b="1" dirty="0">
                <a:solidFill>
                  <a:srgbClr val="00B050"/>
                </a:solidFill>
                <a:latin typeface="Segoe UI Light" panose="020B0502040204020203" pitchFamily="34" charset="0"/>
                <a:ea typeface="Segoe UI" pitchFamily="34" charset="0"/>
                <a:cs typeface="Segoe UI Light" panose="020B0502040204020203" pitchFamily="34" charset="0"/>
              </a:rPr>
              <a:t>Модель </a:t>
            </a:r>
            <a:r>
              <a:rPr lang="ru-RU" sz="3600" b="1" dirty="0">
                <a:solidFill>
                  <a:srgbClr val="0070C0"/>
                </a:solidFill>
                <a:latin typeface="Segoe UI Light" panose="020B0502040204020203" pitchFamily="34" charset="0"/>
                <a:ea typeface="Segoe UI" pitchFamily="34" charset="0"/>
                <a:cs typeface="Segoe UI Light" panose="020B0502040204020203" pitchFamily="34" charset="0"/>
              </a:rPr>
              <a:t>каталога услуг</a:t>
            </a:r>
          </a:p>
        </p:txBody>
      </p:sp>
      <p:sp>
        <p:nvSpPr>
          <p:cNvPr id="4" name="Содержимое 3"/>
          <p:cNvSpPr>
            <a:spLocks noGrp="1"/>
          </p:cNvSpPr>
          <p:nvPr>
            <p:ph idx="1"/>
          </p:nvPr>
        </p:nvSpPr>
        <p:spPr>
          <a:xfrm>
            <a:off x="251520" y="1196752"/>
            <a:ext cx="3888432" cy="4968552"/>
          </a:xfrm>
        </p:spPr>
        <p:txBody>
          <a:bodyPr>
            <a:noAutofit/>
          </a:bodyPr>
          <a:lstStyle/>
          <a:p>
            <a:pPr>
              <a:buNone/>
            </a:pPr>
            <a:r>
              <a:rPr lang="ru-RU" sz="1600" b="1" dirty="0" smtClean="0">
                <a:latin typeface="Segoe UI Light" panose="020B0502040204020203" pitchFamily="34" charset="0"/>
                <a:cs typeface="Segoe UI Light" panose="020B0502040204020203" pitchFamily="34" charset="0"/>
              </a:rPr>
              <a:t>Цели создания каталога услуг</a:t>
            </a:r>
            <a:r>
              <a:rPr lang="ru-RU" sz="1600" dirty="0" smtClean="0">
                <a:latin typeface="Segoe UI Light" panose="020B0502040204020203" pitchFamily="34" charset="0"/>
                <a:cs typeface="Segoe UI Light" panose="020B0502040204020203" pitchFamily="34" charset="0"/>
              </a:rPr>
              <a:t>:</a:t>
            </a:r>
          </a:p>
          <a:p>
            <a:pPr marL="444500" lvl="1" indent="-177800"/>
            <a:r>
              <a:rPr lang="ru-RU" sz="1600" dirty="0" smtClean="0">
                <a:latin typeface="Segoe UI Light" panose="020B0502040204020203" pitchFamily="34" charset="0"/>
                <a:cs typeface="Segoe UI Light" panose="020B0502040204020203" pitchFamily="34" charset="0"/>
              </a:rPr>
              <a:t>Переход на </a:t>
            </a:r>
            <a:r>
              <a:rPr lang="ru-RU" sz="1600" dirty="0" err="1" smtClean="0">
                <a:latin typeface="Segoe UI Light" panose="020B0502040204020203" pitchFamily="34" charset="0"/>
                <a:cs typeface="Segoe UI Light" panose="020B0502040204020203" pitchFamily="34" charset="0"/>
              </a:rPr>
              <a:t>сервисно-ориентированную</a:t>
            </a:r>
            <a:r>
              <a:rPr lang="ru-RU" sz="1600" dirty="0" smtClean="0">
                <a:latin typeface="Segoe UI Light" panose="020B0502040204020203" pitchFamily="34" charset="0"/>
                <a:cs typeface="Segoe UI Light" panose="020B0502040204020203" pitchFamily="34" charset="0"/>
              </a:rPr>
              <a:t> модель</a:t>
            </a:r>
          </a:p>
          <a:p>
            <a:pPr marL="444500" lvl="1" indent="-177800"/>
            <a:endParaRPr lang="ru-RU" sz="1000" dirty="0" smtClean="0">
              <a:latin typeface="Segoe UI Light" panose="020B0502040204020203" pitchFamily="34" charset="0"/>
              <a:cs typeface="Segoe UI Light" panose="020B0502040204020203" pitchFamily="34" charset="0"/>
            </a:endParaRPr>
          </a:p>
          <a:p>
            <a:pPr marL="444500" lvl="1" indent="-177800"/>
            <a:r>
              <a:rPr lang="ru-RU" sz="1600" dirty="0" smtClean="0">
                <a:latin typeface="Segoe UI Light" panose="020B0502040204020203" pitchFamily="34" charset="0"/>
                <a:cs typeface="Segoe UI Light" panose="020B0502040204020203" pitchFamily="34" charset="0"/>
              </a:rPr>
              <a:t>Прозрачность предоставления услуг</a:t>
            </a:r>
          </a:p>
          <a:p>
            <a:pPr marL="444500" lvl="1" indent="-177800"/>
            <a:endParaRPr lang="ru-RU" sz="1000" dirty="0" smtClean="0">
              <a:latin typeface="Segoe UI Light" panose="020B0502040204020203" pitchFamily="34" charset="0"/>
              <a:cs typeface="Segoe UI Light" panose="020B0502040204020203" pitchFamily="34" charset="0"/>
            </a:endParaRPr>
          </a:p>
          <a:p>
            <a:pPr marL="444500" lvl="1" indent="-177800"/>
            <a:r>
              <a:rPr lang="ru-RU" sz="1600" dirty="0" smtClean="0">
                <a:latin typeface="Segoe UI Light" panose="020B0502040204020203" pitchFamily="34" charset="0"/>
                <a:cs typeface="Segoe UI Light" panose="020B0502040204020203" pitchFamily="34" charset="0"/>
              </a:rPr>
              <a:t>Улучшение взаимодействия с потребителями услуг и другими структурными подразделениями</a:t>
            </a:r>
          </a:p>
          <a:p>
            <a:pPr marL="444500" lvl="1" indent="-177800"/>
            <a:endParaRPr lang="ru-RU" sz="1000" dirty="0" smtClean="0">
              <a:latin typeface="Segoe UI Light" panose="020B0502040204020203" pitchFamily="34" charset="0"/>
              <a:cs typeface="Segoe UI Light" panose="020B0502040204020203" pitchFamily="34" charset="0"/>
            </a:endParaRPr>
          </a:p>
          <a:p>
            <a:pPr marL="444500" lvl="1" indent="-177800"/>
            <a:r>
              <a:rPr lang="ru-RU" sz="1600" dirty="0" smtClean="0">
                <a:latin typeface="Segoe UI Light" panose="020B0502040204020203" pitchFamily="34" charset="0"/>
                <a:cs typeface="Segoe UI Light" panose="020B0502040204020203" pitchFamily="34" charset="0"/>
              </a:rPr>
              <a:t>Сокращение контура управления</a:t>
            </a:r>
          </a:p>
          <a:p>
            <a:pPr marL="444500" lvl="1" indent="-177800"/>
            <a:endParaRPr lang="ru-RU" sz="1000" dirty="0" smtClean="0">
              <a:latin typeface="Segoe UI Light" panose="020B0502040204020203" pitchFamily="34" charset="0"/>
              <a:cs typeface="Segoe UI Light" panose="020B0502040204020203" pitchFamily="34" charset="0"/>
            </a:endParaRPr>
          </a:p>
          <a:p>
            <a:pPr marL="444500" lvl="1" indent="-177800"/>
            <a:r>
              <a:rPr lang="ru-RU" sz="1600" dirty="0" smtClean="0">
                <a:latin typeface="Segoe UI Light" panose="020B0502040204020203" pitchFamily="34" charset="0"/>
                <a:cs typeface="Segoe UI Light" panose="020B0502040204020203" pitchFamily="34" charset="0"/>
              </a:rPr>
              <a:t>Операционная эффективность деятельности</a:t>
            </a:r>
          </a:p>
          <a:p>
            <a:pPr marL="444500" lvl="1" indent="-177800"/>
            <a:endParaRPr lang="ru-RU" sz="1000" dirty="0" smtClean="0">
              <a:latin typeface="Segoe UI Light" panose="020B0502040204020203" pitchFamily="34" charset="0"/>
              <a:cs typeface="Segoe UI Light" panose="020B0502040204020203" pitchFamily="34" charset="0"/>
            </a:endParaRPr>
          </a:p>
          <a:p>
            <a:pPr marL="444500" lvl="1" indent="-177800"/>
            <a:r>
              <a:rPr lang="ru-RU" sz="1600" dirty="0" smtClean="0">
                <a:latin typeface="Segoe UI Light" panose="020B0502040204020203" pitchFamily="34" charset="0"/>
                <a:cs typeface="Segoe UI Light" panose="020B0502040204020203" pitchFamily="34" charset="0"/>
              </a:rPr>
              <a:t>Пополнение базы знаний</a:t>
            </a:r>
          </a:p>
          <a:p>
            <a:pPr marL="444500" lvl="1" indent="-177800"/>
            <a:endParaRPr lang="ru-RU" sz="1000" dirty="0" smtClean="0">
              <a:latin typeface="Segoe UI Light" panose="020B0502040204020203" pitchFamily="34" charset="0"/>
              <a:cs typeface="Segoe UI Light" panose="020B0502040204020203" pitchFamily="34" charset="0"/>
            </a:endParaRPr>
          </a:p>
          <a:p>
            <a:pPr marL="444500" lvl="1" indent="-177800"/>
            <a:r>
              <a:rPr lang="ru-RU" sz="1600" dirty="0" smtClean="0">
                <a:latin typeface="Segoe UI Light" panose="020B0502040204020203" pitchFamily="34" charset="0"/>
                <a:cs typeface="Segoe UI Light" panose="020B0502040204020203" pitchFamily="34" charset="0"/>
              </a:rPr>
              <a:t>Формирование электронного центра компетенций</a:t>
            </a:r>
            <a:endParaRPr lang="ru-RU"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6697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562074"/>
          </a:xfrm>
        </p:spPr>
        <p:txBody>
          <a:bodyPr>
            <a:noAutofit/>
          </a:bodyPr>
          <a:lstStyle/>
          <a:p>
            <a:r>
              <a:rPr lang="ru-RU" sz="2600" b="1" dirty="0" smtClean="0">
                <a:solidFill>
                  <a:srgbClr val="0070C0"/>
                </a:solidFill>
                <a:latin typeface="Segoe UI Light" panose="020B0502040204020203" pitchFamily="34" charset="0"/>
                <a:cs typeface="Segoe UI Light" panose="020B0502040204020203" pitchFamily="34" charset="0"/>
              </a:rPr>
              <a:t>Определение и понимание </a:t>
            </a:r>
            <a:r>
              <a:rPr lang="ru-RU" sz="2600" b="1" dirty="0" smtClean="0">
                <a:solidFill>
                  <a:srgbClr val="00B050"/>
                </a:solidFill>
                <a:latin typeface="Segoe UI Light" panose="020B0502040204020203" pitchFamily="34" charset="0"/>
                <a:cs typeface="Segoe UI Light" panose="020B0502040204020203" pitchFamily="34" charset="0"/>
              </a:rPr>
              <a:t>цифровой трансформации</a:t>
            </a:r>
            <a:endParaRPr lang="ru-RU" sz="2600" b="1" dirty="0">
              <a:solidFill>
                <a:srgbClr val="00B050"/>
              </a:solidFill>
              <a:latin typeface="Segoe UI Light" panose="020B0502040204020203" pitchFamily="34" charset="0"/>
              <a:cs typeface="Segoe UI Light" panose="020B0502040204020203" pitchFamily="34" charset="0"/>
            </a:endParaRPr>
          </a:p>
        </p:txBody>
      </p:sp>
      <p:sp>
        <p:nvSpPr>
          <p:cNvPr id="3" name="Объект 2"/>
          <p:cNvSpPr>
            <a:spLocks noGrp="1"/>
          </p:cNvSpPr>
          <p:nvPr>
            <p:ph sz="quarter" idx="1"/>
          </p:nvPr>
        </p:nvSpPr>
        <p:spPr>
          <a:xfrm>
            <a:off x="457200" y="908720"/>
            <a:ext cx="8147248" cy="5565232"/>
          </a:xfrm>
        </p:spPr>
        <p:txBody>
          <a:bodyPr>
            <a:noAutofit/>
          </a:bodyPr>
          <a:lstStyle/>
          <a:p>
            <a:r>
              <a:rPr lang="ru-RU" sz="1600" b="1" dirty="0">
                <a:latin typeface="Segoe UI Light" panose="020B0502040204020203" pitchFamily="34" charset="0"/>
                <a:cs typeface="Segoe UI Light" panose="020B0502040204020203" pitchFamily="34" charset="0"/>
              </a:rPr>
              <a:t>«Цифровая трансформация </a:t>
            </a:r>
            <a:r>
              <a:rPr lang="ru-RU" sz="1600" dirty="0">
                <a:latin typeface="Segoe UI Light" panose="020B0502040204020203" pitchFamily="34" charset="0"/>
                <a:cs typeface="Segoe UI Light" panose="020B0502040204020203" pitchFamily="34" charset="0"/>
              </a:rPr>
              <a:t>— это процесс перехода организации к новым способам мышления и работы на базе использования социальных, мобильных и других цифровых технологий. Эта трансформация включает в себя изменения в мышлении, стиле руководства, системе поощрения инноваций и в принятии новых бизнес-моделей для улучшения работы сотрудников организации, ее клиентов, поставщиков и партнеров</a:t>
            </a:r>
            <a:r>
              <a:rPr lang="ru-RU" sz="1600" dirty="0" smtClean="0">
                <a:latin typeface="Segoe UI Light" panose="020B0502040204020203" pitchFamily="34" charset="0"/>
                <a:cs typeface="Segoe UI Light" panose="020B0502040204020203" pitchFamily="34" charset="0"/>
              </a:rPr>
              <a:t>». (</a:t>
            </a:r>
            <a:r>
              <a:rPr lang="ru-RU" sz="1600" dirty="0">
                <a:latin typeface="Segoe UI Light" panose="020B0502040204020203" pitchFamily="34" charset="0"/>
                <a:cs typeface="Segoe UI Light" panose="020B0502040204020203" pitchFamily="34" charset="0"/>
              </a:rPr>
              <a:t>Определение на сайте </a:t>
            </a:r>
            <a:r>
              <a:rPr lang="ru-RU" sz="1600" b="1" dirty="0" err="1">
                <a:latin typeface="Segoe UI Light" panose="020B0502040204020203" pitchFamily="34" charset="0"/>
                <a:cs typeface="Segoe UI Light" panose="020B0502040204020203" pitchFamily="34" charset="0"/>
                <a:hlinkClick r:id="rId2"/>
              </a:rPr>
              <a:t>Agile</a:t>
            </a:r>
            <a:r>
              <a:rPr lang="ru-RU" sz="1600" b="1" dirty="0">
                <a:latin typeface="Segoe UI Light" panose="020B0502040204020203" pitchFamily="34" charset="0"/>
                <a:cs typeface="Segoe UI Light" panose="020B0502040204020203" pitchFamily="34" charset="0"/>
                <a:hlinkClick r:id="rId2"/>
              </a:rPr>
              <a:t> </a:t>
            </a:r>
            <a:r>
              <a:rPr lang="ru-RU" sz="1600" b="1" dirty="0" err="1" smtClean="0">
                <a:latin typeface="Segoe UI Light" panose="020B0502040204020203" pitchFamily="34" charset="0"/>
                <a:cs typeface="Segoe UI Light" panose="020B0502040204020203" pitchFamily="34" charset="0"/>
                <a:hlinkClick r:id="rId2"/>
              </a:rPr>
              <a:t>Elephant</a:t>
            </a:r>
            <a:r>
              <a:rPr lang="ru-RU" sz="1600" b="1" dirty="0" smtClean="0">
                <a:latin typeface="Segoe UI Light" panose="020B0502040204020203" pitchFamily="34" charset="0"/>
                <a:cs typeface="Segoe UI Light" panose="020B0502040204020203" pitchFamily="34" charset="0"/>
              </a:rPr>
              <a:t> - </a:t>
            </a:r>
            <a:r>
              <a:rPr lang="en-US" sz="1600" dirty="0" smtClean="0">
                <a:latin typeface="Segoe UI Light" panose="020B0502040204020203" pitchFamily="34" charset="0"/>
                <a:cs typeface="Segoe UI Light" panose="020B0502040204020203" pitchFamily="34" charset="0"/>
                <a:hlinkClick r:id="rId3"/>
              </a:rPr>
              <a:t>https</a:t>
            </a:r>
            <a:r>
              <a:rPr lang="en-US" sz="1600" dirty="0">
                <a:latin typeface="Segoe UI Light" panose="020B0502040204020203" pitchFamily="34" charset="0"/>
                <a:cs typeface="Segoe UI Light" panose="020B0502040204020203" pitchFamily="34" charset="0"/>
                <a:hlinkClick r:id="rId3"/>
              </a:rPr>
              <a:t>://www.osp.ru/os/2016/02/13049319/</a:t>
            </a:r>
            <a:r>
              <a:rPr lang="ru-RU" sz="1600" dirty="0" smtClean="0">
                <a:latin typeface="Segoe UI Light" panose="020B0502040204020203" pitchFamily="34" charset="0"/>
                <a:cs typeface="Segoe UI Light" panose="020B0502040204020203" pitchFamily="34" charset="0"/>
              </a:rPr>
              <a:t>)</a:t>
            </a:r>
          </a:p>
          <a:p>
            <a:r>
              <a:rPr lang="ru-RU" sz="1600" dirty="0" smtClean="0">
                <a:latin typeface="Segoe UI Light" panose="020B0502040204020203" pitchFamily="34" charset="0"/>
                <a:cs typeface="Segoe UI Light" panose="020B0502040204020203" pitchFamily="34" charset="0"/>
              </a:rPr>
              <a:t>Набор технологий </a:t>
            </a:r>
            <a:r>
              <a:rPr lang="ru-RU" sz="1600" dirty="0">
                <a:latin typeface="Segoe UI Light" panose="020B0502040204020203" pitchFamily="34" charset="0"/>
                <a:cs typeface="Segoe UI Light" panose="020B0502040204020203" pitchFamily="34" charset="0"/>
              </a:rPr>
              <a:t>цифровой </a:t>
            </a:r>
            <a:r>
              <a:rPr lang="ru-RU" sz="1600" dirty="0" smtClean="0">
                <a:latin typeface="Segoe UI Light" panose="020B0502040204020203" pitchFamily="34" charset="0"/>
                <a:cs typeface="Segoe UI Light" panose="020B0502040204020203" pitchFamily="34" charset="0"/>
              </a:rPr>
              <a:t>трансформации: </a:t>
            </a:r>
            <a:r>
              <a:rPr lang="ru-RU" sz="1600" dirty="0">
                <a:latin typeface="Segoe UI Light" panose="020B0502040204020203" pitchFamily="34" charset="0"/>
                <a:cs typeface="Segoe UI Light" panose="020B0502040204020203" pitchFamily="34" charset="0"/>
              </a:rPr>
              <a:t>люди, процессы и продукты. </a:t>
            </a:r>
            <a:endParaRPr lang="ru-RU" sz="1600" dirty="0" smtClean="0">
              <a:latin typeface="Segoe UI Light" panose="020B0502040204020203" pitchFamily="34" charset="0"/>
              <a:cs typeface="Segoe UI Light" panose="020B0502040204020203" pitchFamily="34" charset="0"/>
            </a:endParaRPr>
          </a:p>
          <a:p>
            <a:r>
              <a:rPr lang="ru-RU" sz="1600" b="1" dirty="0" smtClean="0">
                <a:solidFill>
                  <a:srgbClr val="00B050"/>
                </a:solidFill>
                <a:latin typeface="Segoe UI Light" panose="020B0502040204020203" pitchFamily="34" charset="0"/>
                <a:cs typeface="Segoe UI Light" panose="020B0502040204020203" pitchFamily="34" charset="0"/>
              </a:rPr>
              <a:t>Люди</a:t>
            </a:r>
            <a:r>
              <a:rPr lang="ru-RU" sz="1600" dirty="0" smtClean="0">
                <a:solidFill>
                  <a:srgbClr val="00B050"/>
                </a:solidFill>
                <a:latin typeface="Segoe UI Light" panose="020B0502040204020203" pitchFamily="34" charset="0"/>
                <a:cs typeface="Segoe UI Light" panose="020B0502040204020203" pitchFamily="34" charset="0"/>
              </a:rPr>
              <a:t> </a:t>
            </a:r>
            <a:r>
              <a:rPr lang="ru-RU" sz="1600" dirty="0">
                <a:latin typeface="Segoe UI Light" panose="020B0502040204020203" pitchFamily="34" charset="0"/>
                <a:cs typeface="Segoe UI Light" panose="020B0502040204020203" pitchFamily="34" charset="0"/>
              </a:rPr>
              <a:t>— пользователи, которые все активнее применяют технологии совместного создания продуктов (</a:t>
            </a:r>
            <a:r>
              <a:rPr lang="ru-RU" sz="1600" dirty="0" err="1">
                <a:latin typeface="Segoe UI Light" panose="020B0502040204020203" pitchFamily="34" charset="0"/>
                <a:cs typeface="Segoe UI Light" panose="020B0502040204020203" pitchFamily="34" charset="0"/>
              </a:rPr>
              <a:t>co-creation</a:t>
            </a:r>
            <a:r>
              <a:rPr lang="ru-RU" sz="1600" dirty="0">
                <a:latin typeface="Segoe UI Light" panose="020B0502040204020203" pitchFamily="34" charset="0"/>
                <a:cs typeface="Segoe UI Light" panose="020B0502040204020203" pitchFamily="34" charset="0"/>
              </a:rPr>
              <a:t>), собирают средства с помощью </a:t>
            </a:r>
            <a:r>
              <a:rPr lang="ru-RU" sz="1600" dirty="0" err="1">
                <a:latin typeface="Segoe UI Light" panose="020B0502040204020203" pitchFamily="34" charset="0"/>
                <a:cs typeface="Segoe UI Light" panose="020B0502040204020203" pitchFamily="34" charset="0"/>
              </a:rPr>
              <a:t>краудфандинга</a:t>
            </a:r>
            <a:r>
              <a:rPr lang="ru-RU" sz="1600" dirty="0">
                <a:latin typeface="Segoe UI Light" panose="020B0502040204020203" pitchFamily="34" charset="0"/>
                <a:cs typeface="Segoe UI Light" panose="020B0502040204020203" pitchFamily="34" charset="0"/>
              </a:rPr>
              <a:t>, решают коллективные задачи методами </a:t>
            </a:r>
            <a:r>
              <a:rPr lang="ru-RU" sz="1600" dirty="0" err="1">
                <a:latin typeface="Segoe UI Light" panose="020B0502040204020203" pitchFamily="34" charset="0"/>
                <a:cs typeface="Segoe UI Light" panose="020B0502040204020203" pitchFamily="34" charset="0"/>
              </a:rPr>
              <a:t>краудсорсинга</a:t>
            </a:r>
            <a:r>
              <a:rPr lang="ru-RU" sz="1600" dirty="0">
                <a:latin typeface="Segoe UI Light" panose="020B0502040204020203" pitchFamily="34" charset="0"/>
                <a:cs typeface="Segoe UI Light" panose="020B0502040204020203" pitchFamily="34" charset="0"/>
              </a:rPr>
              <a:t>, развивают общение с помощью форумов, блогов и социальных сетей. </a:t>
            </a:r>
            <a:endParaRPr lang="ru-RU" sz="1600" dirty="0" smtClean="0">
              <a:latin typeface="Segoe UI Light" panose="020B0502040204020203" pitchFamily="34" charset="0"/>
              <a:cs typeface="Segoe UI Light" panose="020B0502040204020203" pitchFamily="34" charset="0"/>
            </a:endParaRPr>
          </a:p>
          <a:p>
            <a:r>
              <a:rPr lang="ru-RU" sz="1600" dirty="0" smtClean="0">
                <a:latin typeface="Segoe UI Light" panose="020B0502040204020203" pitchFamily="34" charset="0"/>
                <a:cs typeface="Segoe UI Light" panose="020B0502040204020203" pitchFamily="34" charset="0"/>
              </a:rPr>
              <a:t>К </a:t>
            </a:r>
            <a:r>
              <a:rPr lang="ru-RU" sz="1600" b="1" dirty="0">
                <a:solidFill>
                  <a:srgbClr val="00B050"/>
                </a:solidFill>
                <a:latin typeface="Segoe UI Light" panose="020B0502040204020203" pitchFamily="34" charset="0"/>
                <a:cs typeface="Segoe UI Light" panose="020B0502040204020203" pitchFamily="34" charset="0"/>
              </a:rPr>
              <a:t>процессам</a:t>
            </a:r>
            <a:r>
              <a:rPr lang="ru-RU" sz="1600" dirty="0">
                <a:solidFill>
                  <a:srgbClr val="00B050"/>
                </a:solidFill>
                <a:latin typeface="Segoe UI Light" panose="020B0502040204020203" pitchFamily="34" charset="0"/>
                <a:cs typeface="Segoe UI Light" panose="020B0502040204020203" pitchFamily="34" charset="0"/>
              </a:rPr>
              <a:t> </a:t>
            </a:r>
            <a:r>
              <a:rPr lang="ru-RU" sz="1600" dirty="0" smtClean="0">
                <a:latin typeface="Segoe UI Light" panose="020B0502040204020203" pitchFamily="34" charset="0"/>
                <a:cs typeface="Segoe UI Light" panose="020B0502040204020203" pitchFamily="34" charset="0"/>
              </a:rPr>
              <a:t>относит </a:t>
            </a:r>
            <a:r>
              <a:rPr lang="ru-RU" sz="1600" dirty="0">
                <a:latin typeface="Segoe UI Light" panose="020B0502040204020203" pitchFamily="34" charset="0"/>
                <a:cs typeface="Segoe UI Light" panose="020B0502040204020203" pitchFamily="34" charset="0"/>
              </a:rPr>
              <a:t>переход к облачным инструментам и приложениям, распространение мобильного Интернета, сенсоров, аналитических инструментов Больших Данных, искусственный интеллект, а также роботизацию. </a:t>
            </a:r>
            <a:endParaRPr lang="ru-RU" sz="1600" dirty="0" smtClean="0">
              <a:latin typeface="Segoe UI Light" panose="020B0502040204020203" pitchFamily="34" charset="0"/>
              <a:cs typeface="Segoe UI Light" panose="020B0502040204020203" pitchFamily="34" charset="0"/>
            </a:endParaRPr>
          </a:p>
          <a:p>
            <a:r>
              <a:rPr lang="ru-RU" sz="1600" dirty="0" smtClean="0">
                <a:latin typeface="Segoe UI Light" panose="020B0502040204020203" pitchFamily="34" charset="0"/>
                <a:cs typeface="Segoe UI Light" panose="020B0502040204020203" pitchFamily="34" charset="0"/>
              </a:rPr>
              <a:t>К </a:t>
            </a:r>
            <a:r>
              <a:rPr lang="ru-RU" sz="1600" dirty="0">
                <a:latin typeface="Segoe UI Light" panose="020B0502040204020203" pitchFamily="34" charset="0"/>
                <a:cs typeface="Segoe UI Light" panose="020B0502040204020203" pitchFamily="34" charset="0"/>
              </a:rPr>
              <a:t>категории </a:t>
            </a:r>
            <a:r>
              <a:rPr lang="ru-RU" sz="1600" b="1" dirty="0">
                <a:solidFill>
                  <a:srgbClr val="00B050"/>
                </a:solidFill>
                <a:latin typeface="Segoe UI Light" panose="020B0502040204020203" pitchFamily="34" charset="0"/>
                <a:cs typeface="Segoe UI Light" panose="020B0502040204020203" pitchFamily="34" charset="0"/>
              </a:rPr>
              <a:t>продуктов</a:t>
            </a:r>
            <a:r>
              <a:rPr lang="ru-RU" sz="1600" dirty="0">
                <a:solidFill>
                  <a:srgbClr val="00B050"/>
                </a:solidFill>
                <a:latin typeface="Segoe UI Light" panose="020B0502040204020203" pitchFamily="34" charset="0"/>
                <a:cs typeface="Segoe UI Light" panose="020B0502040204020203" pitchFamily="34" charset="0"/>
              </a:rPr>
              <a:t> </a:t>
            </a:r>
            <a:r>
              <a:rPr lang="ru-RU" sz="1600" dirty="0">
                <a:latin typeface="Segoe UI Light" panose="020B0502040204020203" pitchFamily="34" charset="0"/>
                <a:cs typeface="Segoe UI Light" panose="020B0502040204020203" pitchFamily="34" charset="0"/>
              </a:rPr>
              <a:t>отнесены 3D-принтеры, дополненная реальность, носимые устройства (</a:t>
            </a:r>
            <a:r>
              <a:rPr lang="ru-RU" sz="1600" dirty="0" err="1">
                <a:latin typeface="Segoe UI Light" panose="020B0502040204020203" pitchFamily="34" charset="0"/>
                <a:cs typeface="Segoe UI Light" panose="020B0502040204020203" pitchFamily="34" charset="0"/>
              </a:rPr>
              <a:t>wearables</a:t>
            </a:r>
            <a:r>
              <a:rPr lang="ru-RU" sz="1600" dirty="0">
                <a:latin typeface="Segoe UI Light" panose="020B0502040204020203" pitchFamily="34" charset="0"/>
                <a:cs typeface="Segoe UI Light" panose="020B0502040204020203" pitchFamily="34" charset="0"/>
              </a:rPr>
              <a:t>), технологии, основанные на определении </a:t>
            </a:r>
            <a:r>
              <a:rPr lang="ru-RU" sz="1600" dirty="0" err="1">
                <a:latin typeface="Segoe UI Light" panose="020B0502040204020203" pitchFamily="34" charset="0"/>
                <a:cs typeface="Segoe UI Light" panose="020B0502040204020203" pitchFamily="34" charset="0"/>
              </a:rPr>
              <a:t>геолокации</a:t>
            </a:r>
            <a:r>
              <a:rPr lang="ru-RU" sz="1600" dirty="0">
                <a:latin typeface="Segoe UI Light" panose="020B0502040204020203" pitchFamily="34" charset="0"/>
                <a:cs typeface="Segoe UI Light" panose="020B0502040204020203" pitchFamily="34" charset="0"/>
              </a:rPr>
              <a:t>, оплата по мере потребления и продукты с открытым исходным кодом.</a:t>
            </a:r>
          </a:p>
          <a:p>
            <a:endParaRPr lang="ru-RU" sz="1600" dirty="0">
              <a:latin typeface="Segoe UI Light" panose="020B0502040204020203" pitchFamily="34" charset="0"/>
              <a:cs typeface="Segoe UI Light" panose="020B0502040204020203" pitchFamily="34" charset="0"/>
            </a:endParaRPr>
          </a:p>
          <a:p>
            <a:r>
              <a:rPr lang="ru-RU" sz="1600" dirty="0" smtClean="0">
                <a:latin typeface="Segoe UI Light" panose="020B0502040204020203" pitchFamily="34" charset="0"/>
                <a:cs typeface="Segoe UI Light" panose="020B0502040204020203" pitchFamily="34" charset="0"/>
              </a:rPr>
              <a:t>(материалы - сайта </a:t>
            </a:r>
            <a:r>
              <a:rPr lang="en-US" sz="1600" dirty="0" smtClean="0">
                <a:latin typeface="Segoe UI Light" panose="020B0502040204020203" pitchFamily="34" charset="0"/>
                <a:cs typeface="Segoe UI Light" panose="020B0502040204020203" pitchFamily="34" charset="0"/>
                <a:hlinkClick r:id="rId3"/>
              </a:rPr>
              <a:t>https</a:t>
            </a:r>
            <a:r>
              <a:rPr lang="en-US" sz="1600" dirty="0">
                <a:latin typeface="Segoe UI Light" panose="020B0502040204020203" pitchFamily="34" charset="0"/>
                <a:cs typeface="Segoe UI Light" panose="020B0502040204020203" pitchFamily="34" charset="0"/>
                <a:hlinkClick r:id="rId3"/>
              </a:rPr>
              <a:t>://www.osp.ru/os/2016/02/13049319/</a:t>
            </a:r>
            <a:r>
              <a:rPr lang="ru-RU" sz="1600" dirty="0">
                <a:latin typeface="Segoe UI Light" panose="020B0502040204020203" pitchFamily="34" charset="0"/>
                <a:cs typeface="Segoe UI Light" panose="020B0502040204020203" pitchFamily="34" charset="0"/>
              </a:rPr>
              <a:t>)</a:t>
            </a:r>
          </a:p>
          <a:p>
            <a:endParaRPr lang="ru-RU"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837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850106"/>
          </a:xfrm>
        </p:spPr>
        <p:txBody>
          <a:bodyPr>
            <a:normAutofit/>
          </a:bodyPr>
          <a:lstStyle/>
          <a:p>
            <a:r>
              <a:rPr lang="ru-RU" sz="2200" b="1" cap="none" dirty="0">
                <a:solidFill>
                  <a:srgbClr val="00B050"/>
                </a:solidFill>
                <a:latin typeface="Segoe UI Light" pitchFamily="34" charset="0"/>
              </a:rPr>
              <a:t>Основные задачи государственного </a:t>
            </a:r>
            <a:r>
              <a:rPr lang="ru-RU" sz="2200" b="1" cap="none" dirty="0" smtClean="0">
                <a:solidFill>
                  <a:srgbClr val="00B050"/>
                </a:solidFill>
                <a:latin typeface="Segoe UI Light" pitchFamily="34" charset="0"/>
              </a:rPr>
              <a:t>управления</a:t>
            </a:r>
            <a:br>
              <a:rPr lang="ru-RU" sz="2200" b="1" cap="none" dirty="0" smtClean="0">
                <a:solidFill>
                  <a:srgbClr val="00B050"/>
                </a:solidFill>
                <a:latin typeface="Segoe UI Light" pitchFamily="34" charset="0"/>
              </a:rPr>
            </a:br>
            <a:r>
              <a:rPr lang="ru-RU" sz="2200" b="1" cap="none" dirty="0" smtClean="0">
                <a:solidFill>
                  <a:srgbClr val="0070C0"/>
                </a:solidFill>
                <a:latin typeface="Segoe UI Light" pitchFamily="34" charset="0"/>
              </a:rPr>
              <a:t>в </a:t>
            </a:r>
            <a:r>
              <a:rPr lang="ru-RU" sz="2200" b="1" cap="none" dirty="0">
                <a:solidFill>
                  <a:srgbClr val="0070C0"/>
                </a:solidFill>
                <a:latin typeface="Segoe UI Light" pitchFamily="34" charset="0"/>
              </a:rPr>
              <a:t>сфере </a:t>
            </a:r>
            <a:r>
              <a:rPr lang="ru-RU" sz="2200" b="1" cap="none" dirty="0" smtClean="0">
                <a:solidFill>
                  <a:srgbClr val="0070C0"/>
                </a:solidFill>
                <a:latin typeface="Segoe UI Light" pitchFamily="34" charset="0"/>
              </a:rPr>
              <a:t>информатизации (ст.5 Закона РК «Об информатизации»)</a:t>
            </a:r>
            <a:endParaRPr lang="ru-RU" sz="2200" cap="none" dirty="0">
              <a:solidFill>
                <a:srgbClr val="0070C0"/>
              </a:solidFill>
              <a:latin typeface="Segoe UI Light" pitchFamily="34" charset="0"/>
            </a:endParaRPr>
          </a:p>
        </p:txBody>
      </p:sp>
      <p:sp>
        <p:nvSpPr>
          <p:cNvPr id="3" name="Объект 2"/>
          <p:cNvSpPr>
            <a:spLocks noGrp="1"/>
          </p:cNvSpPr>
          <p:nvPr>
            <p:ph sz="quarter" idx="1"/>
          </p:nvPr>
        </p:nvSpPr>
        <p:spPr>
          <a:xfrm>
            <a:off x="467544" y="1340768"/>
            <a:ext cx="7920880" cy="4873752"/>
          </a:xfrm>
        </p:spPr>
        <p:txBody>
          <a:bodyPr>
            <a:normAutofit/>
          </a:bodyPr>
          <a:lstStyle/>
          <a:p>
            <a:pPr>
              <a:spcAft>
                <a:spcPts val="600"/>
              </a:spcAft>
            </a:pPr>
            <a:r>
              <a:rPr lang="ru-RU" sz="1600" dirty="0" smtClean="0">
                <a:latin typeface="Segoe UI Light" panose="020B0502040204020203" pitchFamily="34" charset="0"/>
                <a:cs typeface="Segoe UI Light" panose="020B0502040204020203" pitchFamily="34" charset="0"/>
              </a:rPr>
              <a:t>формирование </a:t>
            </a:r>
            <a:r>
              <a:rPr lang="ru-RU" sz="1600" dirty="0">
                <a:latin typeface="Segoe UI Light" panose="020B0502040204020203" pitchFamily="34" charset="0"/>
                <a:cs typeface="Segoe UI Light" panose="020B0502040204020203" pitchFamily="34" charset="0"/>
              </a:rPr>
              <a:t>и развитие информационного общества;</a:t>
            </a:r>
          </a:p>
          <a:p>
            <a:pPr>
              <a:spcAft>
                <a:spcPts val="600"/>
              </a:spcAft>
            </a:pPr>
            <a:r>
              <a:rPr lang="ru-RU" sz="1600" dirty="0" smtClean="0">
                <a:latin typeface="Segoe UI Light" panose="020B0502040204020203" pitchFamily="34" charset="0"/>
                <a:cs typeface="Segoe UI Light" panose="020B0502040204020203" pitchFamily="34" charset="0"/>
              </a:rPr>
              <a:t>повышение </a:t>
            </a:r>
            <a:r>
              <a:rPr lang="ru-RU" sz="1600" dirty="0">
                <a:latin typeface="Segoe UI Light" panose="020B0502040204020203" pitchFamily="34" charset="0"/>
                <a:cs typeface="Segoe UI Light" panose="020B0502040204020203" pitchFamily="34" charset="0"/>
              </a:rPr>
              <a:t>цифровой грамотности;</a:t>
            </a:r>
          </a:p>
          <a:p>
            <a:pPr>
              <a:spcAft>
                <a:spcPts val="600"/>
              </a:spcAft>
            </a:pPr>
            <a:r>
              <a:rPr lang="ru-RU" sz="1600" dirty="0" smtClean="0">
                <a:latin typeface="Segoe UI Light" panose="020B0502040204020203" pitchFamily="34" charset="0"/>
                <a:cs typeface="Segoe UI Light" panose="020B0502040204020203" pitchFamily="34" charset="0"/>
              </a:rPr>
              <a:t>обеспечение </a:t>
            </a:r>
            <a:r>
              <a:rPr lang="ru-RU" sz="1600" dirty="0">
                <a:latin typeface="Segoe UI Light" panose="020B0502040204020203" pitchFamily="34" charset="0"/>
                <a:cs typeface="Segoe UI Light" panose="020B0502040204020203" pitchFamily="34" charset="0"/>
              </a:rPr>
              <a:t>участникам образовательного процесса условий для доступа к электронным информационным ресурсам электронного обучения;</a:t>
            </a:r>
          </a:p>
          <a:p>
            <a:pPr>
              <a:spcAft>
                <a:spcPts val="600"/>
              </a:spcAft>
            </a:pPr>
            <a:r>
              <a:rPr lang="ru-RU" sz="1600" dirty="0" smtClean="0">
                <a:latin typeface="Segoe UI Light" panose="020B0502040204020203" pitchFamily="34" charset="0"/>
                <a:cs typeface="Segoe UI Light" panose="020B0502040204020203" pitchFamily="34" charset="0"/>
              </a:rPr>
              <a:t>обеспечение </a:t>
            </a:r>
            <a:r>
              <a:rPr lang="ru-RU" sz="1600" dirty="0">
                <a:latin typeface="Segoe UI Light" panose="020B0502040204020203" pitchFamily="34" charset="0"/>
                <a:cs typeface="Segoe UI Light" panose="020B0502040204020203" pitchFamily="34" charset="0"/>
              </a:rPr>
              <a:t>условий для развития и внедрения современных информационно-коммуникационных технологий в производственные процессы;</a:t>
            </a:r>
          </a:p>
          <a:p>
            <a:pPr>
              <a:spcAft>
                <a:spcPts val="600"/>
              </a:spcAft>
            </a:pPr>
            <a:r>
              <a:rPr lang="ru-RU" sz="1600" dirty="0" smtClean="0">
                <a:latin typeface="Segoe UI Light" panose="020B0502040204020203" pitchFamily="34" charset="0"/>
                <a:cs typeface="Segoe UI Light" panose="020B0502040204020203" pitchFamily="34" charset="0"/>
              </a:rPr>
              <a:t>содействие </a:t>
            </a:r>
            <a:r>
              <a:rPr lang="ru-RU" sz="1600" dirty="0">
                <a:latin typeface="Segoe UI Light" panose="020B0502040204020203" pitchFamily="34" charset="0"/>
                <a:cs typeface="Segoe UI Light" panose="020B0502040204020203" pitchFamily="34" charset="0"/>
              </a:rPr>
              <a:t>формированию и развитию отечественной отрасли информационно-коммуникационных технологий;</a:t>
            </a:r>
          </a:p>
          <a:p>
            <a:pPr>
              <a:spcAft>
                <a:spcPts val="600"/>
              </a:spcAft>
            </a:pPr>
            <a:r>
              <a:rPr lang="ru-RU" sz="1600" dirty="0" smtClean="0">
                <a:latin typeface="Segoe UI Light" panose="020B0502040204020203" pitchFamily="34" charset="0"/>
                <a:cs typeface="Segoe UI Light" panose="020B0502040204020203" pitchFamily="34" charset="0"/>
              </a:rPr>
              <a:t>мониторинг </a:t>
            </a:r>
            <a:r>
              <a:rPr lang="ru-RU" sz="1600" dirty="0">
                <a:latin typeface="Segoe UI Light" panose="020B0502040204020203" pitchFamily="34" charset="0"/>
                <a:cs typeface="Segoe UI Light" panose="020B0502040204020203" pitchFamily="34" charset="0"/>
              </a:rPr>
              <a:t>обеспечения информационной безопасности государственных органов, физических и юридических лиц;</a:t>
            </a:r>
          </a:p>
          <a:p>
            <a:pPr>
              <a:spcAft>
                <a:spcPts val="600"/>
              </a:spcAft>
            </a:pPr>
            <a:endParaRPr lang="ru-RU" sz="1600" dirty="0">
              <a:latin typeface="Segoe UI Light" panose="020B0502040204020203" pitchFamily="34" charset="0"/>
              <a:cs typeface="Segoe UI Light" panose="020B0502040204020203" pitchFamily="34" charset="0"/>
            </a:endParaRPr>
          </a:p>
        </p:txBody>
      </p:sp>
      <p:sp>
        <p:nvSpPr>
          <p:cNvPr id="4" name="Прямоугольник 3"/>
          <p:cNvSpPr/>
          <p:nvPr/>
        </p:nvSpPr>
        <p:spPr>
          <a:xfrm>
            <a:off x="678396" y="6184323"/>
            <a:ext cx="7776864" cy="246221"/>
          </a:xfrm>
          <a:prstGeom prst="rect">
            <a:avLst/>
          </a:prstGeom>
        </p:spPr>
        <p:txBody>
          <a:bodyPr wrap="square">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://online.zakon.kz/Document/?doc_id=33885902</a:t>
            </a:r>
          </a:p>
        </p:txBody>
      </p:sp>
    </p:spTree>
    <p:extLst>
      <p:ext uri="{BB962C8B-B14F-4D97-AF65-F5344CB8AC3E}">
        <p14:creationId xmlns:p14="http://schemas.microsoft.com/office/powerpoint/2010/main" val="45538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vert="horz" anchor="b">
            <a:normAutofit/>
          </a:bodyPr>
          <a:lstStyle/>
          <a:p>
            <a:r>
              <a:rPr lang="ru-RU" sz="2800" b="1" cap="none" dirty="0" smtClean="0">
                <a:solidFill>
                  <a:srgbClr val="00B050"/>
                </a:solidFill>
                <a:latin typeface="Segoe UI Light" pitchFamily="34" charset="0"/>
              </a:rPr>
              <a:t>Понятие </a:t>
            </a:r>
            <a:r>
              <a:rPr lang="ru-RU" sz="2800" b="1" cap="none" dirty="0" smtClean="0">
                <a:solidFill>
                  <a:srgbClr val="0070C0"/>
                </a:solidFill>
                <a:latin typeface="Segoe UI Light" pitchFamily="34" charset="0"/>
              </a:rPr>
              <a:t>электронной услуги</a:t>
            </a:r>
            <a:endParaRPr lang="ru-RU" sz="2800" b="1" cap="none" dirty="0">
              <a:solidFill>
                <a:srgbClr val="0070C0"/>
              </a:solidFill>
              <a:latin typeface="Segoe UI Light" pitchFamily="34" charset="0"/>
            </a:endParaRPr>
          </a:p>
        </p:txBody>
      </p:sp>
      <p:sp>
        <p:nvSpPr>
          <p:cNvPr id="3" name="Объект 2"/>
          <p:cNvSpPr>
            <a:spLocks noGrp="1"/>
          </p:cNvSpPr>
          <p:nvPr>
            <p:ph sz="quarter" idx="1"/>
          </p:nvPr>
        </p:nvSpPr>
        <p:spPr>
          <a:xfrm>
            <a:off x="467544" y="1052736"/>
            <a:ext cx="8064896" cy="4873752"/>
          </a:xfrm>
        </p:spPr>
        <p:txBody>
          <a:bodyPr>
            <a:noAutofit/>
          </a:bodyPr>
          <a:lstStyle/>
          <a:p>
            <a:pPr>
              <a:spcAft>
                <a:spcPts val="600"/>
              </a:spcAft>
            </a:pPr>
            <a:r>
              <a:rPr lang="ru-RU" sz="1600" dirty="0" smtClean="0">
                <a:latin typeface="Segoe UI Light" pitchFamily="34" charset="0"/>
              </a:rPr>
              <a:t>Электронные </a:t>
            </a:r>
            <a:r>
              <a:rPr lang="ru-RU" sz="1600" dirty="0">
                <a:latin typeface="Segoe UI Light" pitchFamily="34" charset="0"/>
              </a:rPr>
              <a:t>услуги являются разновидностью информационных услуг.</a:t>
            </a:r>
            <a:endParaRPr lang="ru-RU" sz="1600" b="1" dirty="0" smtClean="0">
              <a:latin typeface="Segoe UI Light" pitchFamily="34" charset="0"/>
            </a:endParaRPr>
          </a:p>
          <a:p>
            <a:pPr>
              <a:spcAft>
                <a:spcPts val="600"/>
              </a:spcAft>
            </a:pPr>
            <a:r>
              <a:rPr lang="ru-RU" sz="1600" b="1" dirty="0" smtClean="0">
                <a:latin typeface="Segoe UI Light" pitchFamily="34" charset="0"/>
              </a:rPr>
              <a:t>Электронная услуга</a:t>
            </a:r>
            <a:r>
              <a:rPr lang="ru-RU" sz="1600" dirty="0">
                <a:latin typeface="Segoe UI Light" pitchFamily="34" charset="0"/>
              </a:rPr>
              <a:t> </a:t>
            </a:r>
            <a:r>
              <a:rPr lang="ru-RU" sz="1600" dirty="0" smtClean="0">
                <a:latin typeface="Segoe UI Light" pitchFamily="34" charset="0"/>
              </a:rPr>
              <a:t>- это </a:t>
            </a:r>
            <a:r>
              <a:rPr lang="ru-RU" sz="1600" b="1" dirty="0">
                <a:latin typeface="Segoe UI Light" pitchFamily="34" charset="0"/>
              </a:rPr>
              <a:t>услуга по удовлетворению информационных  потребностей пользователя</a:t>
            </a:r>
            <a:r>
              <a:rPr lang="ru-RU" sz="1600" dirty="0">
                <a:latin typeface="Segoe UI Light" pitchFamily="34" charset="0"/>
              </a:rPr>
              <a:t>, </a:t>
            </a:r>
            <a:r>
              <a:rPr lang="ru-RU" sz="1600" b="1" dirty="0">
                <a:latin typeface="Segoe UI Light" pitchFamily="34" charset="0"/>
              </a:rPr>
              <a:t>имеющая компьютерную или электронную форму представления</a:t>
            </a:r>
            <a:r>
              <a:rPr lang="ru-RU" sz="1600" dirty="0">
                <a:latin typeface="Segoe UI Light" pitchFamily="34" charset="0"/>
              </a:rPr>
              <a:t>. Таким образом, </a:t>
            </a:r>
            <a:r>
              <a:rPr lang="ru-RU" sz="1600" b="1" dirty="0">
                <a:latin typeface="Segoe UI Light" pitchFamily="34" charset="0"/>
              </a:rPr>
              <a:t>электронная услуга связана с предоставлением электронного документа и как вариант перевода его в обычную бумажную форму. </a:t>
            </a:r>
            <a:r>
              <a:rPr lang="ru-RU" sz="1600" dirty="0">
                <a:latin typeface="Segoe UI Light" pitchFamily="34" charset="0"/>
              </a:rPr>
              <a:t>Задачи электронных услуг </a:t>
            </a:r>
            <a:r>
              <a:rPr lang="ru-RU" sz="1600" dirty="0" smtClean="0">
                <a:latin typeface="Segoe UI Light" pitchFamily="34" charset="0"/>
              </a:rPr>
              <a:t>-повышение </a:t>
            </a:r>
            <a:r>
              <a:rPr lang="ru-RU" sz="1600" dirty="0">
                <a:latin typeface="Segoe UI Light" pitchFamily="34" charset="0"/>
              </a:rPr>
              <a:t>надежности и улучшение деятельности систем государственного обслуживания; обеспечение  нужной информацией и услугами широких слоев </a:t>
            </a:r>
            <a:r>
              <a:rPr lang="ru-RU" sz="1600" dirty="0" smtClean="0">
                <a:latin typeface="Segoe UI Light" pitchFamily="34" charset="0"/>
              </a:rPr>
              <a:t>населения.</a:t>
            </a:r>
          </a:p>
          <a:p>
            <a:pPr>
              <a:spcAft>
                <a:spcPts val="600"/>
              </a:spcAft>
            </a:pPr>
            <a:r>
              <a:rPr lang="ru-RU" sz="1600" dirty="0">
                <a:latin typeface="Segoe UI Light" pitchFamily="34" charset="0"/>
              </a:rPr>
              <a:t>Информационные услуги могут относиться к некомпьютерной сфере, например юридическая консультация или выполнение проектных работ. Услуги  в электронной форме всегда используют компьютерные технологии, компьютерные модели, электронный документооборот и визуальную электронную форму представления</a:t>
            </a:r>
            <a:r>
              <a:rPr lang="ru-RU" sz="1600" dirty="0" smtClean="0">
                <a:latin typeface="Segoe UI Light" pitchFamily="34" charset="0"/>
              </a:rPr>
              <a:t>.</a:t>
            </a:r>
          </a:p>
          <a:p>
            <a:pPr>
              <a:spcAft>
                <a:spcPts val="600"/>
              </a:spcAft>
            </a:pPr>
            <a:endParaRPr lang="ru-RU" sz="1600" dirty="0">
              <a:latin typeface="Segoe UI Light" pitchFamily="34" charset="0"/>
            </a:endParaRPr>
          </a:p>
          <a:p>
            <a:pPr>
              <a:spcAft>
                <a:spcPts val="600"/>
              </a:spcAft>
            </a:pPr>
            <a:endParaRPr lang="ru-RU" sz="1600" dirty="0">
              <a:latin typeface="Segoe UI Light" pitchFamily="34" charset="0"/>
            </a:endParaRPr>
          </a:p>
        </p:txBody>
      </p:sp>
      <p:sp>
        <p:nvSpPr>
          <p:cNvPr id="4" name="Прямоугольник 3"/>
          <p:cNvSpPr/>
          <p:nvPr/>
        </p:nvSpPr>
        <p:spPr>
          <a:xfrm>
            <a:off x="683568" y="6165304"/>
            <a:ext cx="4572000" cy="246221"/>
          </a:xfrm>
          <a:prstGeom prst="rect">
            <a:avLst/>
          </a:prstGeom>
        </p:spPr>
        <p:txBody>
          <a:bodyPr>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://www.science-education.ru/ru/article/view?id=1303</a:t>
            </a:r>
          </a:p>
        </p:txBody>
      </p:sp>
    </p:spTree>
    <p:extLst>
      <p:ext uri="{BB962C8B-B14F-4D97-AF65-F5344CB8AC3E}">
        <p14:creationId xmlns:p14="http://schemas.microsoft.com/office/powerpoint/2010/main" val="4836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r>
              <a:rPr lang="ru-RU" sz="2800" b="1" cap="none" dirty="0" smtClean="0">
                <a:solidFill>
                  <a:srgbClr val="00B050"/>
                </a:solidFill>
                <a:latin typeface="Segoe UI Light" pitchFamily="34" charset="0"/>
              </a:rPr>
              <a:t>Термины и определения </a:t>
            </a:r>
            <a:r>
              <a:rPr lang="ru-RU" sz="2800" b="1" cap="none" dirty="0" smtClean="0">
                <a:solidFill>
                  <a:srgbClr val="0070C0"/>
                </a:solidFill>
                <a:latin typeface="Segoe UI Light" pitchFamily="34" charset="0"/>
              </a:rPr>
              <a:t>требующие уточнения</a:t>
            </a:r>
            <a:endParaRPr lang="ru-RU" sz="2800" b="1" cap="none" dirty="0">
              <a:solidFill>
                <a:srgbClr val="0070C0"/>
              </a:solidFill>
              <a:latin typeface="Segoe UI Light" pitchFamily="34" charset="0"/>
            </a:endParaRPr>
          </a:p>
        </p:txBody>
      </p:sp>
      <p:sp>
        <p:nvSpPr>
          <p:cNvPr id="3" name="Объект 2"/>
          <p:cNvSpPr>
            <a:spLocks noGrp="1"/>
          </p:cNvSpPr>
          <p:nvPr>
            <p:ph sz="quarter" idx="1"/>
          </p:nvPr>
        </p:nvSpPr>
        <p:spPr>
          <a:xfrm>
            <a:off x="457200" y="1052736"/>
            <a:ext cx="8147248" cy="5421216"/>
          </a:xfrm>
        </p:spPr>
        <p:txBody>
          <a:bodyPr>
            <a:normAutofit fontScale="92500" lnSpcReduction="10000"/>
          </a:bodyPr>
          <a:lstStyle/>
          <a:p>
            <a:pPr>
              <a:spcAft>
                <a:spcPts val="600"/>
              </a:spcAft>
            </a:pPr>
            <a:r>
              <a:rPr lang="ru-RU" sz="1400" dirty="0">
                <a:latin typeface="Segoe UI Light" pitchFamily="34" charset="0"/>
              </a:rPr>
              <a:t>Web-</a:t>
            </a:r>
            <a:r>
              <a:rPr lang="ru-RU" sz="1400" b="1" dirty="0">
                <a:latin typeface="Segoe UI Light" pitchFamily="34" charset="0"/>
              </a:rPr>
              <a:t>порталы</a:t>
            </a:r>
            <a:r>
              <a:rPr lang="ru-RU" sz="1400" dirty="0">
                <a:latin typeface="Segoe UI Light" pitchFamily="34" charset="0"/>
              </a:rPr>
              <a:t> </a:t>
            </a:r>
            <a:r>
              <a:rPr lang="ru-RU" sz="1400" dirty="0" smtClean="0">
                <a:latin typeface="Segoe UI Light" pitchFamily="34" charset="0"/>
              </a:rPr>
              <a:t>(</a:t>
            </a:r>
            <a:r>
              <a:rPr lang="ru-RU" sz="1400" b="1" dirty="0" smtClean="0">
                <a:latin typeface="Segoe UI Light" pitchFamily="34" charset="0"/>
              </a:rPr>
              <a:t>порталы</a:t>
            </a:r>
            <a:r>
              <a:rPr lang="ru-RU" sz="1400" b="1" dirty="0">
                <a:latin typeface="Segoe UI Light" pitchFamily="34" charset="0"/>
              </a:rPr>
              <a:t>)</a:t>
            </a:r>
            <a:r>
              <a:rPr lang="ru-RU" sz="1400" dirty="0">
                <a:latin typeface="Segoe UI Light" pitchFamily="34" charset="0"/>
              </a:rPr>
              <a:t> являются таким классом программных систем, для которого терминология и </a:t>
            </a:r>
            <a:r>
              <a:rPr lang="ru-RU" sz="1400" b="1" dirty="0">
                <a:latin typeface="Segoe UI Light" pitchFamily="34" charset="0"/>
              </a:rPr>
              <a:t>классификация</a:t>
            </a:r>
            <a:r>
              <a:rPr lang="ru-RU" sz="1400" dirty="0">
                <a:latin typeface="Segoe UI Light" pitchFamily="34" charset="0"/>
              </a:rPr>
              <a:t> еще окончательно не сложились. </a:t>
            </a:r>
            <a:r>
              <a:rPr lang="en-US" sz="1400" dirty="0" smtClean="0">
                <a:solidFill>
                  <a:srgbClr val="0070C0"/>
                </a:solidFill>
                <a:latin typeface="Segoe UI Light" pitchFamily="34" charset="0"/>
              </a:rPr>
              <a:t>http</a:t>
            </a:r>
            <a:r>
              <a:rPr lang="en-US" sz="1400" dirty="0">
                <a:solidFill>
                  <a:srgbClr val="0070C0"/>
                </a:solidFill>
                <a:latin typeface="Segoe UI Light" pitchFamily="34" charset="0"/>
              </a:rPr>
              <a:t>://</a:t>
            </a:r>
            <a:r>
              <a:rPr lang="en-US" sz="1400" dirty="0" smtClean="0">
                <a:solidFill>
                  <a:srgbClr val="0070C0"/>
                </a:solidFill>
                <a:latin typeface="Segoe UI Light" pitchFamily="34" charset="0"/>
              </a:rPr>
              <a:t>wiasite.com/kak-sdelat-sayt/111-ponyatie-portala-klassifikatsiya.html</a:t>
            </a:r>
            <a:r>
              <a:rPr lang="ru-RU" sz="1400" dirty="0" smtClean="0">
                <a:solidFill>
                  <a:srgbClr val="0070C0"/>
                </a:solidFill>
                <a:latin typeface="Segoe UI Light" pitchFamily="34" charset="0"/>
              </a:rPr>
              <a:t> </a:t>
            </a:r>
          </a:p>
          <a:p>
            <a:pPr>
              <a:spcAft>
                <a:spcPts val="600"/>
              </a:spcAft>
            </a:pPr>
            <a:r>
              <a:rPr lang="ru-RU" sz="1400" dirty="0" smtClean="0">
                <a:latin typeface="Segoe UI Light" pitchFamily="34" charset="0"/>
              </a:rPr>
              <a:t>Под</a:t>
            </a:r>
            <a:r>
              <a:rPr lang="ru-RU" sz="1400" dirty="0">
                <a:latin typeface="Segoe UI Light" pitchFamily="34" charset="0"/>
              </a:rPr>
              <a:t> </a:t>
            </a:r>
            <a:r>
              <a:rPr lang="ru-RU" sz="1400" b="1" dirty="0" smtClean="0">
                <a:latin typeface="Segoe UI Light" pitchFamily="34" charset="0"/>
              </a:rPr>
              <a:t>порталом </a:t>
            </a:r>
            <a:r>
              <a:rPr lang="ru-RU" sz="1400" dirty="0" err="1" smtClean="0">
                <a:latin typeface="Segoe UI Light" pitchFamily="34" charset="0"/>
              </a:rPr>
              <a:t>пониматся</a:t>
            </a:r>
            <a:r>
              <a:rPr lang="ru-RU" sz="1400" dirty="0" smtClean="0">
                <a:latin typeface="Segoe UI Light" pitchFamily="34" charset="0"/>
              </a:rPr>
              <a:t> </a:t>
            </a:r>
            <a:r>
              <a:rPr lang="ru-RU" sz="1400" dirty="0" err="1">
                <a:latin typeface="Segoe UI Light" pitchFamily="34" charset="0"/>
              </a:rPr>
              <a:t>Web</a:t>
            </a:r>
            <a:r>
              <a:rPr lang="ru-RU" sz="1400" dirty="0">
                <a:latin typeface="Segoe UI Light" pitchFamily="34" charset="0"/>
              </a:rPr>
              <a:t>- приложение, обладающее, по сравнению с </a:t>
            </a:r>
            <a:r>
              <a:rPr lang="ru-RU" sz="1400" dirty="0" err="1">
                <a:latin typeface="Segoe UI Light" pitchFamily="34" charset="0"/>
              </a:rPr>
              <a:t>Web</a:t>
            </a:r>
            <a:r>
              <a:rPr lang="ru-RU" sz="1400" dirty="0">
                <a:latin typeface="Segoe UI Light" pitchFamily="34" charset="0"/>
              </a:rPr>
              <a:t>-сайтом, расширенной функциональностью и реализующее идею централизованного доступа сообщества пользователей к необходимой информации и сервисам</a:t>
            </a:r>
            <a:r>
              <a:rPr lang="ru-RU" sz="1400" dirty="0" smtClean="0">
                <a:latin typeface="Segoe UI Light" pitchFamily="34" charset="0"/>
              </a:rPr>
              <a:t>.</a:t>
            </a:r>
            <a:r>
              <a:rPr lang="en-US" sz="1400" dirty="0">
                <a:latin typeface="Segoe UI Light" pitchFamily="34" charset="0"/>
                <a:hlinkClick r:id="rId2"/>
              </a:rPr>
              <a:t> </a:t>
            </a:r>
            <a:r>
              <a:rPr lang="en-US" sz="1400" dirty="0">
                <a:solidFill>
                  <a:srgbClr val="0070C0"/>
                </a:solidFill>
                <a:latin typeface="Segoe UI Light" pitchFamily="34" charset="0"/>
              </a:rPr>
              <a:t>http://wiasite.com/kak-sdelat-sayt/111-ponyatie-portala-klassifikatsiya.html</a:t>
            </a:r>
            <a:r>
              <a:rPr lang="ru-RU" sz="1400" dirty="0">
                <a:solidFill>
                  <a:srgbClr val="0070C0"/>
                </a:solidFill>
                <a:latin typeface="Segoe UI Light" pitchFamily="34" charset="0"/>
              </a:rPr>
              <a:t> </a:t>
            </a:r>
          </a:p>
          <a:p>
            <a:pPr>
              <a:spcAft>
                <a:spcPts val="600"/>
              </a:spcAft>
            </a:pPr>
            <a:r>
              <a:rPr lang="kk-KZ" sz="1400" b="1" dirty="0" smtClean="0">
                <a:latin typeface="Segoe UI Light" pitchFamily="34" charset="0"/>
              </a:rPr>
              <a:t>Портал</a:t>
            </a:r>
            <a:r>
              <a:rPr lang="kk-KZ" sz="1400" dirty="0" smtClean="0">
                <a:latin typeface="Segoe UI Light" pitchFamily="34" charset="0"/>
              </a:rPr>
              <a:t> </a:t>
            </a:r>
            <a:r>
              <a:rPr lang="kk-KZ" sz="1400" dirty="0">
                <a:latin typeface="Segoe UI Light" pitchFamily="34" charset="0"/>
              </a:rPr>
              <a:t>- это дверь или вход. </a:t>
            </a:r>
            <a:r>
              <a:rPr lang="kk-KZ" sz="1400" b="1" dirty="0">
                <a:latin typeface="Segoe UI Light" pitchFamily="34" charset="0"/>
              </a:rPr>
              <a:t>Термин онлайн относится к Интернету и веб-страницам</a:t>
            </a:r>
            <a:r>
              <a:rPr lang="kk-KZ" sz="1400" dirty="0">
                <a:latin typeface="Segoe UI Light" pitchFamily="34" charset="0"/>
              </a:rPr>
              <a:t>, которые являются частью Всемирной паутины. Онлайновый портал или веб-портал - это веб-сайт, который обеспечивает точку входа для целого ряда информации, инструментов и ссылок</a:t>
            </a:r>
            <a:r>
              <a:rPr lang="kk-KZ" sz="1400" dirty="0" smtClean="0">
                <a:latin typeface="Segoe UI Light" pitchFamily="34" charset="0"/>
              </a:rPr>
              <a:t>.</a:t>
            </a:r>
            <a:r>
              <a:rPr lang="kk-KZ" sz="1400" u="sng" dirty="0">
                <a:latin typeface="Segoe UI Light" pitchFamily="34" charset="0"/>
                <a:hlinkClick r:id="rId3"/>
              </a:rPr>
              <a:t> </a:t>
            </a:r>
            <a:r>
              <a:rPr lang="kk-KZ" sz="1400" dirty="0">
                <a:solidFill>
                  <a:srgbClr val="0070C0"/>
                </a:solidFill>
                <a:latin typeface="Segoe UI Light" pitchFamily="34" charset="0"/>
              </a:rPr>
              <a:t>http://www.wisegeek.com/what-is-an-online-portal.htm </a:t>
            </a:r>
            <a:endParaRPr lang="kk-KZ" sz="1400" dirty="0">
              <a:solidFill>
                <a:srgbClr val="0070C0"/>
              </a:solidFill>
              <a:latin typeface="Segoe UI Light" pitchFamily="34" charset="0"/>
            </a:endParaRPr>
          </a:p>
          <a:p>
            <a:pPr>
              <a:spcAft>
                <a:spcPts val="600"/>
              </a:spcAft>
            </a:pPr>
            <a:r>
              <a:rPr lang="ru-RU" sz="1400" b="1" dirty="0">
                <a:latin typeface="Segoe UI Light" pitchFamily="34" charset="0"/>
              </a:rPr>
              <a:t>Горизонтальный портал</a:t>
            </a:r>
            <a:r>
              <a:rPr lang="ru-RU" sz="1400" dirty="0">
                <a:latin typeface="Segoe UI Light" pitchFamily="34" charset="0"/>
              </a:rPr>
              <a:t> (</a:t>
            </a:r>
            <a:r>
              <a:rPr lang="ru-RU" sz="1400" i="1" dirty="0">
                <a:latin typeface="Segoe UI Light" pitchFamily="34" charset="0"/>
              </a:rPr>
              <a:t>универсальный</a:t>
            </a:r>
            <a:r>
              <a:rPr lang="ru-RU" sz="1400" dirty="0">
                <a:latin typeface="Segoe UI Light" pitchFamily="34" charset="0"/>
              </a:rPr>
              <a:t>, </a:t>
            </a:r>
            <a:r>
              <a:rPr lang="ru-RU" sz="1400" i="1" dirty="0">
                <a:latin typeface="Segoe UI Light" pitchFamily="34" charset="0"/>
              </a:rPr>
              <a:t>общего назначения</a:t>
            </a:r>
            <a:r>
              <a:rPr lang="ru-RU" sz="1400" dirty="0">
                <a:latin typeface="Segoe UI Light" pitchFamily="34" charset="0"/>
              </a:rPr>
              <a:t>, </a:t>
            </a:r>
            <a:r>
              <a:rPr lang="ru-RU" sz="1400" i="1" dirty="0" err="1">
                <a:latin typeface="Segoe UI Light" pitchFamily="34" charset="0"/>
              </a:rPr>
              <a:t>general</a:t>
            </a:r>
            <a:r>
              <a:rPr lang="ru-RU" sz="1400" i="1" dirty="0">
                <a:latin typeface="Segoe UI Light" pitchFamily="34" charset="0"/>
              </a:rPr>
              <a:t> </a:t>
            </a:r>
            <a:r>
              <a:rPr lang="ru-RU" sz="1400" i="1" dirty="0" err="1">
                <a:latin typeface="Segoe UI Light" pitchFamily="34" charset="0"/>
              </a:rPr>
              <a:t>portal</a:t>
            </a:r>
            <a:r>
              <a:rPr lang="ru-RU" sz="1400" dirty="0">
                <a:latin typeface="Segoe UI Light" pitchFamily="34" charset="0"/>
              </a:rPr>
              <a:t>) — портал, охватывающий </a:t>
            </a:r>
            <a:r>
              <a:rPr lang="ru-RU" sz="1400" b="1" dirty="0">
                <a:latin typeface="Segoe UI Light" pitchFamily="34" charset="0"/>
              </a:rPr>
              <a:t>множество тематик</a:t>
            </a:r>
            <a:r>
              <a:rPr lang="ru-RU" sz="1400" dirty="0">
                <a:latin typeface="Segoe UI Light" pitchFamily="34" charset="0"/>
              </a:rPr>
              <a:t>, представляющий набор </a:t>
            </a:r>
            <a:r>
              <a:rPr lang="ru-RU" sz="1400" dirty="0" smtClean="0">
                <a:latin typeface="Segoe UI Light" pitchFamily="34" charset="0"/>
              </a:rPr>
              <a:t>сервисов </a:t>
            </a:r>
            <a:r>
              <a:rPr lang="ru-RU" sz="1400" dirty="0">
                <a:latin typeface="Segoe UI Light" pitchFamily="34" charset="0"/>
              </a:rPr>
              <a:t>и ориентированный на максимально широкую аудиторию. </a:t>
            </a:r>
            <a:r>
              <a:rPr lang="ru-RU" sz="1400" dirty="0" smtClean="0">
                <a:latin typeface="Segoe UI Light" pitchFamily="34" charset="0"/>
              </a:rPr>
              <a:t>Например: </a:t>
            </a:r>
            <a:r>
              <a:rPr lang="ru-RU" sz="1400" b="1" dirty="0" smtClean="0">
                <a:latin typeface="Segoe UI Light" pitchFamily="34" charset="0"/>
              </a:rPr>
              <a:t>Mail.ru</a:t>
            </a:r>
            <a:r>
              <a:rPr lang="ru-RU" sz="1400" dirty="0" smtClean="0">
                <a:latin typeface="Segoe UI Light" pitchFamily="34" charset="0"/>
              </a:rPr>
              <a:t>.</a:t>
            </a:r>
          </a:p>
          <a:p>
            <a:pPr>
              <a:spcAft>
                <a:spcPts val="600"/>
              </a:spcAft>
            </a:pPr>
            <a:r>
              <a:rPr lang="ru-RU" sz="1400" b="1" dirty="0">
                <a:latin typeface="Segoe UI Light" pitchFamily="34" charset="0"/>
              </a:rPr>
              <a:t>Вертикальный портал</a:t>
            </a:r>
            <a:r>
              <a:rPr lang="ru-RU" sz="1400" dirty="0">
                <a:latin typeface="Segoe UI Light" pitchFamily="34" charset="0"/>
              </a:rPr>
              <a:t> (</a:t>
            </a:r>
            <a:r>
              <a:rPr lang="ru-RU" sz="1400" i="1" dirty="0" err="1">
                <a:latin typeface="Segoe UI Light" pitchFamily="34" charset="0"/>
              </a:rPr>
              <a:t>нишевый</a:t>
            </a:r>
            <a:r>
              <a:rPr lang="ru-RU" sz="1400" dirty="0">
                <a:latin typeface="Segoe UI Light" pitchFamily="34" charset="0"/>
              </a:rPr>
              <a:t>, </a:t>
            </a:r>
            <a:r>
              <a:rPr lang="ru-RU" sz="1400" i="1" dirty="0" err="1">
                <a:latin typeface="Segoe UI Light" pitchFamily="34" charset="0"/>
              </a:rPr>
              <a:t>vertical</a:t>
            </a:r>
            <a:r>
              <a:rPr lang="ru-RU" sz="1400" i="1" dirty="0">
                <a:latin typeface="Segoe UI Light" pitchFamily="34" charset="0"/>
              </a:rPr>
              <a:t> </a:t>
            </a:r>
            <a:r>
              <a:rPr lang="ru-RU" sz="1400" i="1" dirty="0" err="1">
                <a:latin typeface="Segoe UI Light" pitchFamily="34" charset="0"/>
              </a:rPr>
              <a:t>portal</a:t>
            </a:r>
            <a:r>
              <a:rPr lang="ru-RU" sz="1400" dirty="0">
                <a:latin typeface="Segoe UI Light" pitchFamily="34" charset="0"/>
              </a:rPr>
              <a:t>, </a:t>
            </a:r>
            <a:r>
              <a:rPr lang="ru-RU" sz="1400" i="1" dirty="0" err="1">
                <a:latin typeface="Segoe UI Light" pitchFamily="34" charset="0"/>
              </a:rPr>
              <a:t>niche</a:t>
            </a:r>
            <a:r>
              <a:rPr lang="ru-RU" sz="1400" i="1" dirty="0">
                <a:latin typeface="Segoe UI Light" pitchFamily="34" charset="0"/>
              </a:rPr>
              <a:t> </a:t>
            </a:r>
            <a:r>
              <a:rPr lang="ru-RU" sz="1400" i="1" dirty="0" err="1">
                <a:latin typeface="Segoe UI Light" pitchFamily="34" charset="0"/>
              </a:rPr>
              <a:t>portal</a:t>
            </a:r>
            <a:r>
              <a:rPr lang="ru-RU" sz="1400" dirty="0">
                <a:latin typeface="Segoe UI Light" pitchFamily="34" charset="0"/>
              </a:rPr>
              <a:t>) — </a:t>
            </a:r>
            <a:r>
              <a:rPr lang="ru-RU" sz="1400" b="1" dirty="0">
                <a:latin typeface="Segoe UI Light" pitchFamily="34" charset="0"/>
              </a:rPr>
              <a:t>портал узкой тематической направленности</a:t>
            </a:r>
            <a:r>
              <a:rPr lang="ru-RU" sz="1400" dirty="0">
                <a:latin typeface="Segoe UI Light" pitchFamily="34" charset="0"/>
              </a:rPr>
              <a:t>, предоставляющий различные сервисы для пользователей сети по определенным интересам и ориентированный на полный охват определенной тематики или области деятельности</a:t>
            </a:r>
            <a:r>
              <a:rPr lang="ru-RU" sz="1400" dirty="0" smtClean="0">
                <a:latin typeface="Segoe UI Light" pitchFamily="34" charset="0"/>
              </a:rPr>
              <a:t>.</a:t>
            </a:r>
            <a:r>
              <a:rPr lang="ru-RU" sz="1400" dirty="0">
                <a:latin typeface="Segoe UI Light" pitchFamily="34" charset="0"/>
              </a:rPr>
              <a:t> Например: </a:t>
            </a:r>
            <a:r>
              <a:rPr lang="ru-RU" sz="1400" b="1" dirty="0" smtClean="0">
                <a:latin typeface="Segoe UI Light" pitchFamily="34" charset="0"/>
              </a:rPr>
              <a:t>спортивные порталы.</a:t>
            </a:r>
          </a:p>
          <a:p>
            <a:pPr>
              <a:spcAft>
                <a:spcPts val="600"/>
              </a:spcAft>
            </a:pPr>
            <a:r>
              <a:rPr lang="ru-RU" sz="1400" b="1" dirty="0">
                <a:solidFill>
                  <a:srgbClr val="00B050"/>
                </a:solidFill>
                <a:latin typeface="Segoe UI Light" pitchFamily="34" charset="0"/>
              </a:rPr>
              <a:t>Корпоративный портал</a:t>
            </a:r>
            <a:r>
              <a:rPr lang="ru-RU" sz="1400" dirty="0">
                <a:latin typeface="Segoe UI Light" pitchFamily="34" charset="0"/>
              </a:rPr>
              <a:t> (</a:t>
            </a:r>
            <a:r>
              <a:rPr lang="ru-RU" sz="1400" i="1" dirty="0" err="1">
                <a:latin typeface="Segoe UI Light" pitchFamily="34" charset="0"/>
              </a:rPr>
              <a:t>corporate</a:t>
            </a:r>
            <a:r>
              <a:rPr lang="ru-RU" sz="1400" i="1" dirty="0">
                <a:latin typeface="Segoe UI Light" pitchFamily="34" charset="0"/>
              </a:rPr>
              <a:t> </a:t>
            </a:r>
            <a:r>
              <a:rPr lang="ru-RU" sz="1400" i="1" dirty="0" err="1">
                <a:latin typeface="Segoe UI Light" pitchFamily="34" charset="0"/>
              </a:rPr>
              <a:t>portal</a:t>
            </a:r>
            <a:r>
              <a:rPr lang="ru-RU" sz="1400" dirty="0">
                <a:latin typeface="Segoe UI Light" pitchFamily="34" charset="0"/>
              </a:rPr>
              <a:t>, </a:t>
            </a:r>
            <a:r>
              <a:rPr lang="ru-RU" sz="1400" i="1" dirty="0" err="1">
                <a:latin typeface="Segoe UI Light" pitchFamily="34" charset="0"/>
              </a:rPr>
              <a:t>enterprise</a:t>
            </a:r>
            <a:r>
              <a:rPr lang="ru-RU" sz="1400" i="1" dirty="0">
                <a:latin typeface="Segoe UI Light" pitchFamily="34" charset="0"/>
              </a:rPr>
              <a:t> </a:t>
            </a:r>
            <a:r>
              <a:rPr lang="ru-RU" sz="1400" i="1" dirty="0" err="1">
                <a:latin typeface="Segoe UI Light" pitchFamily="34" charset="0"/>
              </a:rPr>
              <a:t>portal</a:t>
            </a:r>
            <a:r>
              <a:rPr lang="ru-RU" sz="1400" dirty="0">
                <a:latin typeface="Segoe UI Light" pitchFamily="34" charset="0"/>
              </a:rPr>
              <a:t>) — совокупность информационных систем и баз данных предприятия</a:t>
            </a:r>
            <a:r>
              <a:rPr lang="ru-RU" sz="1400" dirty="0" smtClean="0">
                <a:latin typeface="Segoe UI Light" pitchFamily="34" charset="0"/>
              </a:rPr>
              <a:t>,</a:t>
            </a:r>
            <a:r>
              <a:rPr lang="ru-RU" sz="1400" dirty="0">
                <a:latin typeface="Segoe UI Light" pitchFamily="34" charset="0"/>
              </a:rPr>
              <a:t> предоставляет сотрудникам компании (или её постоянным партнерам) </a:t>
            </a:r>
            <a:r>
              <a:rPr lang="ru-RU" sz="1400" b="1" dirty="0">
                <a:latin typeface="Segoe UI Light" pitchFamily="34" charset="0"/>
              </a:rPr>
              <a:t>строго определенные права доступа к автоматизированной системе </a:t>
            </a:r>
            <a:r>
              <a:rPr lang="ru-RU" sz="1400" b="1" dirty="0" smtClean="0">
                <a:latin typeface="Segoe UI Light" pitchFamily="34" charset="0"/>
              </a:rPr>
              <a:t>управления.</a:t>
            </a:r>
            <a:endParaRPr lang="ru-RU" sz="1400" dirty="0">
              <a:latin typeface="Segoe UI Light" pitchFamily="34" charset="0"/>
            </a:endParaRPr>
          </a:p>
          <a:p>
            <a:pPr>
              <a:spcAft>
                <a:spcPts val="600"/>
              </a:spcAft>
            </a:pPr>
            <a:r>
              <a:rPr lang="ru-RU" sz="1400" dirty="0">
                <a:solidFill>
                  <a:srgbClr val="0070C0"/>
                </a:solidFill>
                <a:latin typeface="Segoe UI Light" pitchFamily="34" charset="0"/>
              </a:rPr>
              <a:t>Источник материалов: </a:t>
            </a:r>
            <a:r>
              <a:rPr lang="en-US" sz="1400" dirty="0">
                <a:solidFill>
                  <a:srgbClr val="0070C0"/>
                </a:solidFill>
                <a:latin typeface="Segoe UI Light" pitchFamily="34" charset="0"/>
              </a:rPr>
              <a:t>https</a:t>
            </a:r>
            <a:r>
              <a:rPr lang="en-US" sz="1400" dirty="0">
                <a:solidFill>
                  <a:srgbClr val="0070C0"/>
                </a:solidFill>
                <a:latin typeface="Segoe UI Light" pitchFamily="34" charset="0"/>
              </a:rPr>
              <a:t>://ru.wikipedia.org/wiki/%D0%92%D0%B5%D0%B1-%D0%BF%D0%BE%D1%80%D1%82%D0%B0%D0%BB</a:t>
            </a:r>
            <a:endParaRPr lang="ru-RU" sz="1400" dirty="0">
              <a:solidFill>
                <a:srgbClr val="0070C0"/>
              </a:solidFill>
              <a:latin typeface="Segoe UI Light" pitchFamily="34" charset="0"/>
            </a:endParaRPr>
          </a:p>
          <a:p>
            <a:pPr>
              <a:spcAft>
                <a:spcPts val="600"/>
              </a:spcAft>
            </a:pPr>
            <a:endParaRPr lang="ru-RU" sz="1400" dirty="0" smtClean="0">
              <a:latin typeface="Segoe UI Light" pitchFamily="34" charset="0"/>
            </a:endParaRPr>
          </a:p>
          <a:p>
            <a:pPr>
              <a:spcAft>
                <a:spcPts val="600"/>
              </a:spcAft>
            </a:pPr>
            <a:endParaRPr lang="ru-RU" sz="1400" dirty="0">
              <a:latin typeface="Segoe UI Light" pitchFamily="34" charset="0"/>
            </a:endParaRPr>
          </a:p>
          <a:p>
            <a:pPr>
              <a:spcAft>
                <a:spcPts val="600"/>
              </a:spcAft>
            </a:pPr>
            <a:endParaRPr lang="ru-RU" sz="1400" dirty="0">
              <a:latin typeface="Segoe UI Light" pitchFamily="34" charset="0"/>
            </a:endParaRPr>
          </a:p>
          <a:p>
            <a:pPr>
              <a:spcAft>
                <a:spcPts val="600"/>
              </a:spcAft>
            </a:pPr>
            <a:endParaRPr lang="ru-RU" sz="1400" dirty="0">
              <a:latin typeface="Segoe UI Light" pitchFamily="34" charset="0"/>
            </a:endParaRPr>
          </a:p>
        </p:txBody>
      </p:sp>
    </p:spTree>
    <p:extLst>
      <p:ext uri="{BB962C8B-B14F-4D97-AF65-F5344CB8AC3E}">
        <p14:creationId xmlns:p14="http://schemas.microsoft.com/office/powerpoint/2010/main" val="342205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87208" cy="1143000"/>
          </a:xfrm>
        </p:spPr>
        <p:txBody>
          <a:bodyPr>
            <a:normAutofit/>
          </a:bodyPr>
          <a:lstStyle/>
          <a:p>
            <a:r>
              <a:rPr lang="ru-RU" sz="2800" b="1" cap="none" dirty="0">
                <a:solidFill>
                  <a:srgbClr val="00B050"/>
                </a:solidFill>
                <a:latin typeface="Segoe UI Light" pitchFamily="34" charset="0"/>
                <a:cs typeface="Lucida Sans Unicode" panose="020B0602030504020204" pitchFamily="34" charset="0"/>
              </a:rPr>
              <a:t>Корпоративная информационная система </a:t>
            </a:r>
            <a:r>
              <a:rPr lang="ru-RU" sz="2800" b="1" cap="none" dirty="0" smtClean="0">
                <a:solidFill>
                  <a:srgbClr val="00B050"/>
                </a:solidFill>
                <a:latin typeface="Segoe UI Light" pitchFamily="34" charset="0"/>
                <a:cs typeface="Lucida Sans Unicode" panose="020B0602030504020204" pitchFamily="34" charset="0"/>
              </a:rPr>
              <a:t>(КИС) </a:t>
            </a:r>
            <a:r>
              <a:rPr lang="ru-RU" sz="2800" b="1" cap="none" dirty="0" smtClean="0">
                <a:solidFill>
                  <a:srgbClr val="0070C0"/>
                </a:solidFill>
                <a:latin typeface="Segoe UI Light" pitchFamily="34" charset="0"/>
                <a:cs typeface="Lucida Sans Unicode" panose="020B0602030504020204" pitchFamily="34" charset="0"/>
              </a:rPr>
              <a:t>управления </a:t>
            </a:r>
            <a:r>
              <a:rPr lang="ru-RU" sz="2800" b="1" cap="none" dirty="0">
                <a:solidFill>
                  <a:srgbClr val="0070C0"/>
                </a:solidFill>
                <a:latin typeface="Segoe UI Light" pitchFamily="34" charset="0"/>
                <a:cs typeface="Lucida Sans Unicode" panose="020B0602030504020204" pitchFamily="34" charset="0"/>
              </a:rPr>
              <a:t>вузом</a:t>
            </a:r>
            <a:endParaRPr lang="ru-RU" sz="2800" cap="none" dirty="0">
              <a:solidFill>
                <a:srgbClr val="0070C0"/>
              </a:solidFill>
              <a:latin typeface="Segoe UI Light" pitchFamily="34" charset="0"/>
            </a:endParaRPr>
          </a:p>
        </p:txBody>
      </p:sp>
      <p:sp>
        <p:nvSpPr>
          <p:cNvPr id="3" name="Объект 2"/>
          <p:cNvSpPr>
            <a:spLocks noGrp="1"/>
          </p:cNvSpPr>
          <p:nvPr>
            <p:ph sz="quarter" idx="1"/>
          </p:nvPr>
        </p:nvSpPr>
        <p:spPr>
          <a:xfrm>
            <a:off x="457200" y="1600200"/>
            <a:ext cx="8003232" cy="4873752"/>
          </a:xfrm>
        </p:spPr>
        <p:txBody>
          <a:bodyPr>
            <a:noAutofit/>
          </a:bodyPr>
          <a:lstStyle/>
          <a:p>
            <a:pPr algn="just">
              <a:spcAft>
                <a:spcPts val="600"/>
              </a:spcAft>
            </a:pPr>
            <a:r>
              <a:rPr lang="ru-RU" sz="1800" b="1" dirty="0" smtClean="0">
                <a:solidFill>
                  <a:srgbClr val="0070C0"/>
                </a:solidFill>
                <a:latin typeface="Segoe UI Light" pitchFamily="34" charset="0"/>
              </a:rPr>
              <a:t>КИС управления </a:t>
            </a:r>
            <a:r>
              <a:rPr lang="ru-RU" sz="1800" b="1" dirty="0">
                <a:solidFill>
                  <a:srgbClr val="0070C0"/>
                </a:solidFill>
                <a:latin typeface="Segoe UI Light" pitchFamily="34" charset="0"/>
              </a:rPr>
              <a:t>вузом </a:t>
            </a:r>
            <a:r>
              <a:rPr lang="ru-RU" sz="1800" dirty="0" smtClean="0">
                <a:latin typeface="Segoe UI Light" pitchFamily="34" charset="0"/>
              </a:rPr>
              <a:t>представляет </a:t>
            </a:r>
            <a:r>
              <a:rPr lang="ru-RU" sz="1800" dirty="0">
                <a:latin typeface="Segoe UI Light" pitchFamily="34" charset="0"/>
              </a:rPr>
              <a:t>собой комплекс программ, направленных на автоматизацию и управление различных бизнес-процессов вуза, базирующихся на процессном подходе, что позволяет системно развивать каждое направление деятельности вуза и организовывать работы по созданию и сопровождению программных разработок работниками информационных подразделений вуза.</a:t>
            </a:r>
          </a:p>
          <a:p>
            <a:pPr>
              <a:spcAft>
                <a:spcPts val="600"/>
              </a:spcAft>
            </a:pPr>
            <a:r>
              <a:rPr lang="kk-KZ" sz="1800" b="1" dirty="0">
                <a:solidFill>
                  <a:srgbClr val="0070C0"/>
                </a:solidFill>
                <a:latin typeface="Segoe UI Light" pitchFamily="34" charset="0"/>
              </a:rPr>
              <a:t>Главной </a:t>
            </a:r>
            <a:r>
              <a:rPr lang="ru-RU" sz="1800" b="1" dirty="0">
                <a:solidFill>
                  <a:srgbClr val="0070C0"/>
                </a:solidFill>
                <a:latin typeface="Segoe UI Light" pitchFamily="34" charset="0"/>
              </a:rPr>
              <a:t>целью разработки, внедрения и сопровождения КИС </a:t>
            </a:r>
            <a:r>
              <a:rPr lang="ru-RU" sz="1800" dirty="0">
                <a:latin typeface="Segoe UI Light" pitchFamily="34" charset="0"/>
              </a:rPr>
              <a:t>КазНУ </a:t>
            </a:r>
            <a:r>
              <a:rPr lang="ru-RU" sz="1800" dirty="0" err="1">
                <a:latin typeface="Segoe UI Light" pitchFamily="34" charset="0"/>
              </a:rPr>
              <a:t>им.аль-Фараби</a:t>
            </a:r>
            <a:r>
              <a:rPr lang="ru-RU" sz="1800" dirty="0">
                <a:latin typeface="Segoe UI Light" pitchFamily="34" charset="0"/>
              </a:rPr>
              <a:t> является </a:t>
            </a:r>
            <a:r>
              <a:rPr lang="ru-RU" sz="1800" b="1" dirty="0">
                <a:latin typeface="Segoe UI Light" pitchFamily="34" charset="0"/>
              </a:rPr>
              <a:t>создание</a:t>
            </a:r>
            <a:r>
              <a:rPr lang="ru-RU" sz="1800" dirty="0">
                <a:latin typeface="Segoe UI Light" pitchFamily="34" charset="0"/>
              </a:rPr>
              <a:t> </a:t>
            </a:r>
            <a:r>
              <a:rPr lang="ru-RU" sz="1800" b="1" dirty="0">
                <a:latin typeface="Segoe UI Light" pitchFamily="34" charset="0"/>
              </a:rPr>
              <a:t>гибкой и масштабируемой информационной системы, которая позволяет объединить внутренние бизнес-процессы вуза, осуществлять мониторинг и анализ, обеспечить управление ключевыми ресурсами </a:t>
            </a:r>
            <a:r>
              <a:rPr lang="ru-RU" sz="1800" b="1" dirty="0" smtClean="0">
                <a:latin typeface="Segoe UI Light" pitchFamily="34" charset="0"/>
              </a:rPr>
              <a:t>и сервисами</a:t>
            </a:r>
            <a:r>
              <a:rPr lang="ru-RU" sz="1800" dirty="0" smtClean="0">
                <a:latin typeface="Segoe UI Light" pitchFamily="34" charset="0"/>
              </a:rPr>
              <a:t>, </a:t>
            </a:r>
            <a:r>
              <a:rPr lang="ru-RU" sz="1800" dirty="0">
                <a:latin typeface="Segoe UI Light" pitchFamily="34" charset="0"/>
              </a:rPr>
              <a:t>тем самым способствуя улучшению качества образовательных услуг, повышению эффективности управления университетом</a:t>
            </a:r>
            <a:r>
              <a:rPr lang="ru-RU" sz="1800" dirty="0" smtClean="0">
                <a:latin typeface="Segoe UI Light" pitchFamily="34" charset="0"/>
              </a:rPr>
              <a:t>. А также </a:t>
            </a:r>
            <a:r>
              <a:rPr lang="ru-RU" sz="1800" b="1" dirty="0" smtClean="0">
                <a:latin typeface="Segoe UI Light" pitchFamily="34" charset="0"/>
              </a:rPr>
              <a:t>обеспечение доступности, качества и оперативности оказания услуг в электронной форме; сокращение (исключение) использования документов на бумажном носителе </a:t>
            </a:r>
            <a:r>
              <a:rPr lang="ru-RU" sz="1800" dirty="0" smtClean="0">
                <a:latin typeface="Segoe UI Light" pitchFamily="34" charset="0"/>
              </a:rPr>
              <a:t>и требований по их представлению.</a:t>
            </a:r>
          </a:p>
          <a:p>
            <a:pPr algn="just">
              <a:spcAft>
                <a:spcPts val="600"/>
              </a:spcAft>
            </a:pPr>
            <a:endParaRPr lang="ru-RU" sz="1800" dirty="0">
              <a:latin typeface="Segoe UI Light" pitchFamily="34" charset="0"/>
            </a:endParaRPr>
          </a:p>
          <a:p>
            <a:pPr marL="0" indent="0">
              <a:spcAft>
                <a:spcPts val="600"/>
              </a:spcAft>
              <a:buNone/>
            </a:pPr>
            <a:endParaRPr lang="ru-RU" sz="1800" dirty="0">
              <a:latin typeface="Segoe UI Light" pitchFamily="34" charset="0"/>
            </a:endParaRPr>
          </a:p>
        </p:txBody>
      </p:sp>
    </p:spTree>
    <p:extLst>
      <p:ext uri="{BB962C8B-B14F-4D97-AF65-F5344CB8AC3E}">
        <p14:creationId xmlns:p14="http://schemas.microsoft.com/office/powerpoint/2010/main" val="105250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3528" y="260648"/>
            <a:ext cx="8099496" cy="743170"/>
          </a:xfrm>
        </p:spPr>
        <p:txBody>
          <a:bodyPr vert="horz" anchor="b">
            <a:normAutofit fontScale="90000"/>
          </a:bodyPr>
          <a:lstStyle/>
          <a:p>
            <a:pPr>
              <a:defRPr/>
            </a:pPr>
            <a:r>
              <a:rPr lang="ru-RU" sz="2800" b="1" cap="none" dirty="0">
                <a:solidFill>
                  <a:srgbClr val="00B050"/>
                </a:solidFill>
                <a:latin typeface="Segoe UI Light" pitchFamily="34" charset="0"/>
                <a:cs typeface="Lucida Sans Unicode" panose="020B0602030504020204" pitchFamily="34" charset="0"/>
              </a:rPr>
              <a:t>Назначение КИС КазНУ </a:t>
            </a:r>
            <a:r>
              <a:rPr lang="ru-RU" sz="2800" b="1" cap="none" dirty="0" smtClean="0">
                <a:solidFill>
                  <a:srgbClr val="00B050"/>
                </a:solidFill>
                <a:latin typeface="Segoe UI Light" pitchFamily="34" charset="0"/>
                <a:cs typeface="Lucida Sans Unicode" panose="020B0602030504020204" pitchFamily="34" charset="0"/>
              </a:rPr>
              <a:t/>
            </a:r>
            <a:br>
              <a:rPr lang="ru-RU" sz="2800" b="1" cap="none" dirty="0" smtClean="0">
                <a:solidFill>
                  <a:srgbClr val="00B050"/>
                </a:solidFill>
                <a:latin typeface="Segoe UI Light" pitchFamily="34" charset="0"/>
                <a:cs typeface="Lucida Sans Unicode" panose="020B0602030504020204" pitchFamily="34" charset="0"/>
              </a:rPr>
            </a:br>
            <a:r>
              <a:rPr lang="ru-RU" sz="2800" b="1" cap="none" dirty="0" smtClean="0">
                <a:solidFill>
                  <a:srgbClr val="0070C0"/>
                </a:solidFill>
                <a:latin typeface="Segoe UI Light" pitchFamily="34" charset="0"/>
                <a:cs typeface="Lucida Sans Unicode" panose="020B0602030504020204" pitchFamily="34" charset="0"/>
              </a:rPr>
              <a:t>заключено </a:t>
            </a:r>
            <a:r>
              <a:rPr lang="ru-RU" sz="2800" b="1" cap="none" dirty="0">
                <a:solidFill>
                  <a:srgbClr val="0070C0"/>
                </a:solidFill>
                <a:latin typeface="Segoe UI Light" pitchFamily="34" charset="0"/>
                <a:cs typeface="Lucida Sans Unicode" panose="020B0602030504020204" pitchFamily="34" charset="0"/>
              </a:rPr>
              <a:t>в следующих процессах вуза:</a:t>
            </a:r>
          </a:p>
        </p:txBody>
      </p:sp>
      <p:sp>
        <p:nvSpPr>
          <p:cNvPr id="32" name="Скругленный прямоугольник 31"/>
          <p:cNvSpPr/>
          <p:nvPr/>
        </p:nvSpPr>
        <p:spPr>
          <a:xfrm>
            <a:off x="467544" y="1412776"/>
            <a:ext cx="7815377" cy="471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b="1" dirty="0">
                <a:solidFill>
                  <a:schemeClr val="tx1"/>
                </a:solidFill>
                <a:latin typeface="Segoe UI Light" pitchFamily="34" charset="0"/>
              </a:rPr>
              <a:t>Управление вузом (административно-управленческая деятельность)</a:t>
            </a:r>
          </a:p>
        </p:txBody>
      </p:sp>
      <p:sp>
        <p:nvSpPr>
          <p:cNvPr id="127" name="Скругленный прямоугольник 126"/>
          <p:cNvSpPr/>
          <p:nvPr/>
        </p:nvSpPr>
        <p:spPr>
          <a:xfrm>
            <a:off x="467544" y="1988825"/>
            <a:ext cx="7815377" cy="471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b="1" dirty="0">
                <a:solidFill>
                  <a:schemeClr val="tx1"/>
                </a:solidFill>
                <a:latin typeface="Segoe UI Light" pitchFamily="34" charset="0"/>
              </a:rPr>
              <a:t>Управлении учебно-методической деятельностью</a:t>
            </a:r>
          </a:p>
        </p:txBody>
      </p:sp>
      <p:sp>
        <p:nvSpPr>
          <p:cNvPr id="129" name="Скругленный прямоугольник 128"/>
          <p:cNvSpPr/>
          <p:nvPr/>
        </p:nvSpPr>
        <p:spPr>
          <a:xfrm>
            <a:off x="467544" y="2564875"/>
            <a:ext cx="7815377" cy="471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b="1" dirty="0">
                <a:solidFill>
                  <a:schemeClr val="tx1"/>
                </a:solidFill>
                <a:latin typeface="Segoe UI Light" pitchFamily="34" charset="0"/>
              </a:rPr>
              <a:t>Управлении учебным процессом</a:t>
            </a:r>
          </a:p>
        </p:txBody>
      </p:sp>
      <p:sp>
        <p:nvSpPr>
          <p:cNvPr id="130" name="Скругленный прямоугольник 129"/>
          <p:cNvSpPr/>
          <p:nvPr/>
        </p:nvSpPr>
        <p:spPr>
          <a:xfrm>
            <a:off x="467544" y="3140924"/>
            <a:ext cx="7815377" cy="471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b="1" dirty="0">
                <a:solidFill>
                  <a:schemeClr val="tx1"/>
                </a:solidFill>
                <a:latin typeface="Segoe UI Light" pitchFamily="34" charset="0"/>
              </a:rPr>
              <a:t>Управлении научно-исследовательской деятельностью</a:t>
            </a:r>
          </a:p>
        </p:txBody>
      </p:sp>
      <p:sp>
        <p:nvSpPr>
          <p:cNvPr id="132" name="Скругленный прямоугольник 131"/>
          <p:cNvSpPr/>
          <p:nvPr/>
        </p:nvSpPr>
        <p:spPr>
          <a:xfrm>
            <a:off x="467544" y="3716974"/>
            <a:ext cx="7815377" cy="471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b="1" dirty="0">
                <a:solidFill>
                  <a:schemeClr val="tx1"/>
                </a:solidFill>
                <a:latin typeface="Segoe UI Light" pitchFamily="34" charset="0"/>
              </a:rPr>
              <a:t>Управлении электронными образовательными ресурсами</a:t>
            </a:r>
          </a:p>
        </p:txBody>
      </p:sp>
      <p:sp>
        <p:nvSpPr>
          <p:cNvPr id="133" name="Скругленный прямоугольник 132"/>
          <p:cNvSpPr/>
          <p:nvPr/>
        </p:nvSpPr>
        <p:spPr>
          <a:xfrm>
            <a:off x="467544" y="4293023"/>
            <a:ext cx="7815377" cy="471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b="1" dirty="0">
                <a:solidFill>
                  <a:schemeClr val="tx1"/>
                </a:solidFill>
                <a:latin typeface="Segoe UI Light" pitchFamily="34" charset="0"/>
              </a:rPr>
              <a:t>Управлении финансово-экономической деятельностью</a:t>
            </a:r>
          </a:p>
        </p:txBody>
      </p:sp>
      <p:sp>
        <p:nvSpPr>
          <p:cNvPr id="134" name="Скругленный прямоугольник 133"/>
          <p:cNvSpPr/>
          <p:nvPr/>
        </p:nvSpPr>
        <p:spPr>
          <a:xfrm>
            <a:off x="467544" y="4921673"/>
            <a:ext cx="7815377" cy="471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b="1" dirty="0">
                <a:solidFill>
                  <a:schemeClr val="tx1"/>
                </a:solidFill>
                <a:latin typeface="Segoe UI Light" pitchFamily="34" charset="0"/>
              </a:rPr>
              <a:t>Управлении социально-воспитательной деятельностью</a:t>
            </a:r>
          </a:p>
        </p:txBody>
      </p:sp>
    </p:spTree>
    <p:extLst>
      <p:ext uri="{BB962C8B-B14F-4D97-AF65-F5344CB8AC3E}">
        <p14:creationId xmlns:p14="http://schemas.microsoft.com/office/powerpoint/2010/main" val="215616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vert="horz" anchor="b">
            <a:normAutofit/>
          </a:bodyPr>
          <a:lstStyle/>
          <a:p>
            <a:pPr>
              <a:defRPr/>
            </a:pPr>
            <a:r>
              <a:rPr lang="ru-RU" sz="2500" b="1" cap="none" dirty="0" smtClean="0">
                <a:solidFill>
                  <a:srgbClr val="00B050"/>
                </a:solidFill>
                <a:latin typeface="Segoe UI Light" pitchFamily="34" charset="0"/>
                <a:cs typeface="Lucida Sans Unicode" panose="020B0602030504020204" pitchFamily="34" charset="0"/>
              </a:rPr>
              <a:t>Принципы создания </a:t>
            </a:r>
            <a:r>
              <a:rPr lang="ru-RU" sz="2500" b="1" cap="none" dirty="0" smtClean="0">
                <a:solidFill>
                  <a:srgbClr val="0070C0"/>
                </a:solidFill>
                <a:latin typeface="Segoe UI Light" pitchFamily="34" charset="0"/>
                <a:cs typeface="Lucida Sans Unicode" panose="020B0602030504020204" pitchFamily="34" charset="0"/>
              </a:rPr>
              <a:t>КИС</a:t>
            </a:r>
            <a:endParaRPr lang="ru-RU" sz="2500" b="1" cap="none" dirty="0">
              <a:solidFill>
                <a:srgbClr val="0070C0"/>
              </a:solidFill>
              <a:latin typeface="Segoe UI Light" pitchFamily="34" charset="0"/>
              <a:cs typeface="Lucida Sans Unicode" panose="020B0602030504020204" pitchFamily="34" charset="0"/>
            </a:endParaRPr>
          </a:p>
        </p:txBody>
      </p:sp>
      <p:sp>
        <p:nvSpPr>
          <p:cNvPr id="3" name="Объект 2"/>
          <p:cNvSpPr>
            <a:spLocks noGrp="1"/>
          </p:cNvSpPr>
          <p:nvPr>
            <p:ph sz="quarter" idx="1"/>
          </p:nvPr>
        </p:nvSpPr>
        <p:spPr>
          <a:xfrm>
            <a:off x="457200" y="908720"/>
            <a:ext cx="8075240" cy="5565232"/>
          </a:xfrm>
        </p:spPr>
        <p:txBody>
          <a:bodyPr>
            <a:normAutofit/>
          </a:bodyPr>
          <a:lstStyle/>
          <a:p>
            <a:pPr lvl="0"/>
            <a:r>
              <a:rPr lang="ru-RU" sz="1600" b="1" dirty="0">
                <a:latin typeface="Segoe UI Light" pitchFamily="34" charset="0"/>
              </a:rPr>
              <a:t>единая точка входа</a:t>
            </a:r>
            <a:r>
              <a:rPr lang="ru-RU" sz="1600" dirty="0">
                <a:latin typeface="Segoe UI Light" pitchFamily="34" charset="0"/>
              </a:rPr>
              <a:t> ко всем информационным ресурсам;</a:t>
            </a:r>
          </a:p>
          <a:p>
            <a:pPr lvl="0"/>
            <a:r>
              <a:rPr lang="ru-RU" sz="1600" b="1" dirty="0">
                <a:latin typeface="Segoe UI Light" pitchFamily="34" charset="0"/>
              </a:rPr>
              <a:t>разделение</a:t>
            </a:r>
            <a:r>
              <a:rPr lang="ru-RU" sz="1600" dirty="0">
                <a:latin typeface="Segoe UI Light" pitchFamily="34" charset="0"/>
              </a:rPr>
              <a:t> информационных ресурсов </a:t>
            </a:r>
            <a:r>
              <a:rPr lang="ru-RU" sz="1600" b="1" dirty="0">
                <a:latin typeface="Segoe UI Light" pitchFamily="34" charset="0"/>
              </a:rPr>
              <a:t>на открытые и закрытые </a:t>
            </a:r>
            <a:r>
              <a:rPr lang="ru-RU" sz="1600" dirty="0">
                <a:latin typeface="Segoe UI Light" pitchFamily="34" charset="0"/>
              </a:rPr>
              <a:t>на уровне баз данных;</a:t>
            </a:r>
          </a:p>
          <a:p>
            <a:pPr lvl="0"/>
            <a:r>
              <a:rPr lang="ru-RU" sz="1600" dirty="0">
                <a:latin typeface="Segoe UI Light" pitchFamily="34" charset="0"/>
              </a:rPr>
              <a:t>определение </a:t>
            </a:r>
            <a:r>
              <a:rPr lang="ru-RU" sz="1600" b="1" dirty="0">
                <a:latin typeface="Segoe UI Light" pitchFamily="34" charset="0"/>
              </a:rPr>
              <a:t>уровня доступа к закрытым </a:t>
            </a:r>
            <a:r>
              <a:rPr lang="ru-RU" sz="1600" dirty="0">
                <a:latin typeface="Segoe UI Light" pitchFamily="34" charset="0"/>
              </a:rPr>
              <a:t>информационным ресурсам при авторизации пользователя в системах КИС;</a:t>
            </a:r>
          </a:p>
          <a:p>
            <a:pPr lvl="0"/>
            <a:r>
              <a:rPr lang="ru-RU" sz="1600" b="1" dirty="0">
                <a:latin typeface="Segoe UI Light" pitchFamily="34" charset="0"/>
              </a:rPr>
              <a:t>однократная авторизация </a:t>
            </a:r>
            <a:r>
              <a:rPr lang="ru-RU" sz="1600" dirty="0">
                <a:latin typeface="Segoe UI Light" pitchFamily="34" charset="0"/>
              </a:rPr>
              <a:t>пользователя при получении доступа к различным ресурсам;</a:t>
            </a:r>
          </a:p>
          <a:p>
            <a:pPr lvl="0"/>
            <a:r>
              <a:rPr lang="ru-RU" sz="1600" b="1" dirty="0">
                <a:latin typeface="Segoe UI Light" pitchFamily="34" charset="0"/>
              </a:rPr>
              <a:t>интеграция систем </a:t>
            </a:r>
            <a:r>
              <a:rPr lang="ru-RU" sz="1600" dirty="0">
                <a:latin typeface="Segoe UI Light" pitchFamily="34" charset="0"/>
              </a:rPr>
              <a:t>путем создания </a:t>
            </a:r>
            <a:r>
              <a:rPr lang="ru-RU" sz="1600" b="1" dirty="0">
                <a:latin typeface="Segoe UI Light" pitchFamily="34" charset="0"/>
              </a:rPr>
              <a:t>единой базы данных пользователей </a:t>
            </a:r>
            <a:r>
              <a:rPr lang="ru-RU" sz="1600" dirty="0">
                <a:latin typeface="Segoe UI Light" pitchFamily="34" charset="0"/>
              </a:rPr>
              <a:t>и их привилегий для всех информационных ресурсов;</a:t>
            </a:r>
          </a:p>
          <a:p>
            <a:pPr lvl="0"/>
            <a:r>
              <a:rPr lang="ru-RU" sz="1600" dirty="0">
                <a:latin typeface="Segoe UI Light" pitchFamily="34" charset="0"/>
              </a:rPr>
              <a:t>поддержка распределенной обработки информации;</a:t>
            </a:r>
          </a:p>
          <a:p>
            <a:pPr lvl="0"/>
            <a:r>
              <a:rPr lang="ru-RU" sz="1600" dirty="0">
                <a:latin typeface="Segoe UI Light" pitchFamily="34" charset="0"/>
              </a:rPr>
              <a:t>интерактивность – </a:t>
            </a:r>
            <a:r>
              <a:rPr lang="ru-RU" sz="1600" b="1" dirty="0">
                <a:latin typeface="Segoe UI Light" pitchFamily="34" charset="0"/>
              </a:rPr>
              <a:t>коммуникационная среда</a:t>
            </a:r>
            <a:r>
              <a:rPr lang="ru-RU" sz="1600" dirty="0">
                <a:latin typeface="Segoe UI Light" pitchFamily="34" charset="0"/>
              </a:rPr>
              <a:t>: преподаватель (работник) – обучающийся, обучающийся – обучающийся, преподаватель (работник) – преподаватель (работник).</a:t>
            </a:r>
          </a:p>
          <a:p>
            <a:pPr lvl="0"/>
            <a:r>
              <a:rPr lang="ru-RU" sz="1600" b="1" dirty="0">
                <a:latin typeface="Segoe UI Light" pitchFamily="34" charset="0"/>
              </a:rPr>
              <a:t>исключение дублирования ввода </a:t>
            </a:r>
            <a:r>
              <a:rPr lang="ru-RU" sz="1600" dirty="0">
                <a:latin typeface="Segoe UI Light" pitchFamily="34" charset="0"/>
              </a:rPr>
              <a:t>информации и повышение ее достоверности, за счет отождествления ранее введенной информации;</a:t>
            </a:r>
          </a:p>
          <a:p>
            <a:pPr lvl="0"/>
            <a:r>
              <a:rPr lang="ru-RU" sz="1600" dirty="0">
                <a:latin typeface="Segoe UI Light" pitchFamily="34" charset="0"/>
              </a:rPr>
              <a:t>использование </a:t>
            </a:r>
            <a:r>
              <a:rPr lang="ru-RU" sz="1600" b="1" dirty="0">
                <a:latin typeface="Segoe UI Light" pitchFamily="34" charset="0"/>
              </a:rPr>
              <a:t>модульной архитектуры</a:t>
            </a:r>
            <a:r>
              <a:rPr lang="ru-RU" sz="1600" dirty="0">
                <a:latin typeface="Segoe UI Light" pitchFamily="34" charset="0"/>
              </a:rPr>
              <a:t>;</a:t>
            </a:r>
          </a:p>
          <a:p>
            <a:pPr lvl="0"/>
            <a:r>
              <a:rPr lang="ru-RU" sz="1600" dirty="0">
                <a:latin typeface="Segoe UI Light" pitchFamily="34" charset="0"/>
              </a:rPr>
              <a:t>использование </a:t>
            </a:r>
            <a:r>
              <a:rPr lang="ru-RU" sz="1600" b="1" dirty="0">
                <a:latin typeface="Segoe UI Light" pitchFamily="34" charset="0"/>
              </a:rPr>
              <a:t>веб-технологий</a:t>
            </a:r>
            <a:r>
              <a:rPr lang="ru-RU" sz="1600" dirty="0">
                <a:latin typeface="Segoe UI Light" pitchFamily="34" charset="0"/>
              </a:rPr>
              <a:t> с целью </a:t>
            </a:r>
            <a:r>
              <a:rPr lang="ru-RU" sz="1600" b="1" dirty="0">
                <a:latin typeface="Segoe UI Light" pitchFamily="34" charset="0"/>
              </a:rPr>
              <a:t>снижения</a:t>
            </a:r>
            <a:r>
              <a:rPr lang="ru-RU" sz="1600" dirty="0">
                <a:latin typeface="Segoe UI Light" pitchFamily="34" charset="0"/>
              </a:rPr>
              <a:t> общей </a:t>
            </a:r>
            <a:r>
              <a:rPr lang="ru-RU" sz="1600" b="1" dirty="0">
                <a:latin typeface="Segoe UI Light" pitchFamily="34" charset="0"/>
              </a:rPr>
              <a:t>стоимости эксплуатации </a:t>
            </a:r>
            <a:r>
              <a:rPr lang="ru-RU" sz="1600" dirty="0">
                <a:latin typeface="Segoe UI Light" pitchFamily="34" charset="0"/>
              </a:rPr>
              <a:t>Системы.</a:t>
            </a:r>
          </a:p>
          <a:p>
            <a:endParaRPr lang="ru-RU" sz="1600" dirty="0">
              <a:latin typeface="Segoe UI Light" pitchFamily="34" charset="0"/>
            </a:endParaRPr>
          </a:p>
        </p:txBody>
      </p:sp>
    </p:spTree>
    <p:extLst>
      <p:ext uri="{BB962C8B-B14F-4D97-AF65-F5344CB8AC3E}">
        <p14:creationId xmlns:p14="http://schemas.microsoft.com/office/powerpoint/2010/main" val="375152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nvPr>
        </p:nvGraphicFramePr>
        <p:xfrm>
          <a:off x="467544" y="1340768"/>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23528" y="188640"/>
            <a:ext cx="8640960" cy="954107"/>
          </a:xfrm>
          <a:prstGeom prst="rect">
            <a:avLst/>
          </a:prstGeom>
        </p:spPr>
        <p:txBody>
          <a:bodyPr wrap="square">
            <a:spAutoFit/>
          </a:bodyPr>
          <a:lstStyle/>
          <a:p>
            <a:pPr lvl="0"/>
            <a:r>
              <a:rPr lang="ru-RU" sz="2800" b="1" dirty="0" smtClean="0">
                <a:solidFill>
                  <a:srgbClr val="0070C0"/>
                </a:solidFill>
                <a:latin typeface="Segoe UI Light" panose="020B0502040204020203" pitchFamily="34" charset="0"/>
                <a:cs typeface="Segoe UI Light" panose="020B0502040204020203" pitchFamily="34" charset="0"/>
              </a:rPr>
              <a:t>Структура Платформы </a:t>
            </a:r>
            <a:endParaRPr lang="ru-RU" sz="2800" b="1" dirty="0">
              <a:solidFill>
                <a:srgbClr val="0070C0"/>
              </a:solidFill>
              <a:latin typeface="Segoe UI Light" panose="020B0502040204020203" pitchFamily="34" charset="0"/>
              <a:cs typeface="Segoe UI Light" panose="020B0502040204020203" pitchFamily="34" charset="0"/>
            </a:endParaRPr>
          </a:p>
          <a:p>
            <a:pPr lvl="0"/>
            <a:r>
              <a:rPr lang="ru-RU" sz="2800" b="1" dirty="0">
                <a:solidFill>
                  <a:srgbClr val="00B050"/>
                </a:solidFill>
                <a:latin typeface="Segoe UI Light" panose="020B0502040204020203" pitchFamily="34" charset="0"/>
                <a:cs typeface="Segoe UI Light" panose="020B0502040204020203" pitchFamily="34" charset="0"/>
              </a:rPr>
              <a:t>сервис-ориентированной системы обучения</a:t>
            </a:r>
          </a:p>
        </p:txBody>
      </p:sp>
    </p:spTree>
    <p:extLst>
      <p:ext uri="{BB962C8B-B14F-4D97-AF65-F5344CB8AC3E}">
        <p14:creationId xmlns:p14="http://schemas.microsoft.com/office/powerpoint/2010/main" val="356647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611560" y="1772816"/>
            <a:ext cx="7488832" cy="3170099"/>
          </a:xfrm>
          <a:prstGeom prst="rect">
            <a:avLst/>
          </a:prstGeom>
        </p:spPr>
        <p:txBody>
          <a:bodyPr wrap="square">
            <a:spAutoFit/>
          </a:bodyPr>
          <a:lstStyle/>
          <a:p>
            <a:pPr indent="450215" algn="just">
              <a:spcAft>
                <a:spcPts val="0"/>
              </a:spcAft>
            </a:pPr>
            <a:r>
              <a:rPr lang="ru-RU" sz="2000" dirty="0" smtClean="0">
                <a:latin typeface="Segoe UI Light" panose="020B0502040204020203" pitchFamily="34" charset="0"/>
                <a:ea typeface="Times New Roman" panose="02020603050405020304" pitchFamily="18" charset="0"/>
                <a:cs typeface="Segoe UI Light" panose="020B0502040204020203" pitchFamily="34" charset="0"/>
              </a:rPr>
              <a:t>По реализации </a:t>
            </a:r>
            <a:r>
              <a:rPr lang="ru-RU" sz="2000" dirty="0">
                <a:latin typeface="Segoe UI Light" panose="020B0502040204020203" pitchFamily="34" charset="0"/>
                <a:ea typeface="Times New Roman" panose="02020603050405020304" pitchFamily="18" charset="0"/>
                <a:cs typeface="Segoe UI Light" panose="020B0502040204020203" pitchFamily="34" charset="0"/>
              </a:rPr>
              <a:t>Антикоррупционной стратегии Республики Казахстан на 2015-2025 годы и противодействию теневой экономике, утвержденного постановлением Правительства РК от 14 апреля 2015 года №234, а также в соответствии исполнения поручения Агентства РК по делам государственной службы и противодействия коррупции от 03.05.2017 г.  № 04-2-5/2534, где сообщается о </a:t>
            </a:r>
            <a:r>
              <a:rPr lang="ru-RU" sz="2000" b="1" dirty="0">
                <a:solidFill>
                  <a:srgbClr val="0070C0"/>
                </a:solidFill>
                <a:latin typeface="Segoe UI Light" panose="020B0502040204020203" pitchFamily="34" charset="0"/>
                <a:ea typeface="Times New Roman" panose="02020603050405020304" pitchFamily="18" charset="0"/>
                <a:cs typeface="Segoe UI Light" panose="020B0502040204020203" pitchFamily="34" charset="0"/>
              </a:rPr>
              <a:t>«создании в высших учебных заведениях онлайн-порталов, на которых должна размещаться информация о посещаемости и успеваемости студентов, распределении грантов и мест в общежитиях»</a:t>
            </a:r>
            <a:r>
              <a:rPr lang="ru-RU" sz="2000" dirty="0">
                <a:solidFill>
                  <a:srgbClr val="0070C0"/>
                </a:solidFill>
                <a:latin typeface="Segoe UI Light" panose="020B0502040204020203" pitchFamily="34" charset="0"/>
                <a:ea typeface="Times New Roman" panose="02020603050405020304" pitchFamily="18" charset="0"/>
                <a:cs typeface="Segoe UI Light" panose="020B0502040204020203" pitchFamily="34" charset="0"/>
              </a:rPr>
              <a:t>.</a:t>
            </a:r>
          </a:p>
        </p:txBody>
      </p:sp>
    </p:spTree>
    <p:extLst>
      <p:ext uri="{BB962C8B-B14F-4D97-AF65-F5344CB8AC3E}">
        <p14:creationId xmlns:p14="http://schemas.microsoft.com/office/powerpoint/2010/main" val="342885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138862"/>
            <a:ext cx="2016224"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b="1" dirty="0" smtClean="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Корпоративная информационная система КазНУ</a:t>
            </a:r>
            <a:endParaRPr lang="ru-RU"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5" name="TextBox 4"/>
          <p:cNvSpPr txBox="1"/>
          <p:nvPr/>
        </p:nvSpPr>
        <p:spPr>
          <a:xfrm>
            <a:off x="3133098" y="260648"/>
            <a:ext cx="539934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Segoe UI Light" panose="020B0502040204020203" pitchFamily="34" charset="0"/>
                <a:cs typeface="Segoe UI Light" panose="020B0502040204020203" pitchFamily="34" charset="0"/>
              </a:rPr>
              <a:t>Закрытая ИС с авторизацией </a:t>
            </a:r>
            <a:endParaRPr lang="en-US" sz="1400" b="1" dirty="0" smtClean="0">
              <a:latin typeface="Segoe UI Light" panose="020B0502040204020203" pitchFamily="34" charset="0"/>
              <a:cs typeface="Segoe UI Light" panose="020B0502040204020203" pitchFamily="34" charset="0"/>
            </a:endParaRPr>
          </a:p>
          <a:p>
            <a:pPr algn="ctr"/>
            <a:r>
              <a:rPr lang="ru-RU" sz="1400" dirty="0" smtClean="0">
                <a:latin typeface="Segoe UI Light" panose="020B0502040204020203" pitchFamily="34" charset="0"/>
                <a:cs typeface="Segoe UI Light" panose="020B0502040204020203" pitchFamily="34" charset="0"/>
              </a:rPr>
              <a:t>(студенты, родители, преподаватели, сотрудники, руководство)</a:t>
            </a:r>
            <a:endParaRPr lang="ru-RU" sz="1400" dirty="0">
              <a:latin typeface="Segoe UI Light" panose="020B0502040204020203" pitchFamily="34" charset="0"/>
              <a:cs typeface="Segoe UI Light" panose="020B0502040204020203" pitchFamily="34" charset="0"/>
            </a:endParaRPr>
          </a:p>
        </p:txBody>
      </p:sp>
      <p:sp>
        <p:nvSpPr>
          <p:cNvPr id="6" name="TextBox 5"/>
          <p:cNvSpPr txBox="1"/>
          <p:nvPr/>
        </p:nvSpPr>
        <p:spPr>
          <a:xfrm>
            <a:off x="3131840" y="990599"/>
            <a:ext cx="540060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Segoe UI Light" panose="020B0502040204020203" pitchFamily="34" charset="0"/>
                <a:cs typeface="Segoe UI Light" panose="020B0502040204020203" pitchFamily="34" charset="0"/>
              </a:rPr>
              <a:t>Полный охват электронным сервисом студентов</a:t>
            </a:r>
            <a:endParaRPr lang="ru-RU" sz="1400" b="1" dirty="0">
              <a:latin typeface="Segoe UI Light" panose="020B0502040204020203" pitchFamily="34" charset="0"/>
              <a:cs typeface="Segoe UI Light" panose="020B0502040204020203" pitchFamily="34" charset="0"/>
            </a:endParaRPr>
          </a:p>
        </p:txBody>
      </p:sp>
      <p:sp>
        <p:nvSpPr>
          <p:cNvPr id="7" name="TextBox 6"/>
          <p:cNvSpPr txBox="1"/>
          <p:nvPr/>
        </p:nvSpPr>
        <p:spPr>
          <a:xfrm>
            <a:off x="3131840" y="1527741"/>
            <a:ext cx="540060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Segoe UI Light" panose="020B0502040204020203" pitchFamily="34" charset="0"/>
                <a:cs typeface="Segoe UI Light" panose="020B0502040204020203" pitchFamily="34" charset="0"/>
              </a:rPr>
              <a:t>Мобильное приложение для студентов</a:t>
            </a:r>
            <a:endParaRPr lang="ru-RU" sz="1400" b="1" dirty="0">
              <a:latin typeface="Segoe UI Light" panose="020B0502040204020203" pitchFamily="34" charset="0"/>
              <a:cs typeface="Segoe UI Light" panose="020B0502040204020203" pitchFamily="34" charset="0"/>
            </a:endParaRPr>
          </a:p>
        </p:txBody>
      </p:sp>
      <p:sp>
        <p:nvSpPr>
          <p:cNvPr id="8" name="TextBox 7"/>
          <p:cNvSpPr txBox="1"/>
          <p:nvPr/>
        </p:nvSpPr>
        <p:spPr>
          <a:xfrm>
            <a:off x="3131840" y="3312929"/>
            <a:ext cx="5400600"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Segoe UI Light" panose="020B0502040204020203" pitchFamily="34" charset="0"/>
                <a:cs typeface="Segoe UI Light" panose="020B0502040204020203" pitchFamily="34" charset="0"/>
              </a:rPr>
              <a:t>Интеграция:</a:t>
            </a:r>
          </a:p>
          <a:p>
            <a:pPr algn="ctr"/>
            <a:r>
              <a:rPr lang="ru-RU" sz="1400" dirty="0" smtClean="0">
                <a:latin typeface="Segoe UI Light" panose="020B0502040204020203" pitchFamily="34" charset="0"/>
                <a:cs typeface="Segoe UI Light" panose="020B0502040204020203" pitchFamily="34" charset="0"/>
              </a:rPr>
              <a:t>СЭД, пропускная карточная система, 1С-бухгалтерия, сайт </a:t>
            </a:r>
            <a:endParaRPr lang="ru-RU" sz="1400" dirty="0">
              <a:latin typeface="Segoe UI Light" panose="020B0502040204020203" pitchFamily="34" charset="0"/>
              <a:cs typeface="Segoe UI Light" panose="020B0502040204020203" pitchFamily="34" charset="0"/>
            </a:endParaRPr>
          </a:p>
        </p:txBody>
      </p:sp>
      <p:sp>
        <p:nvSpPr>
          <p:cNvPr id="9" name="TextBox 8"/>
          <p:cNvSpPr txBox="1"/>
          <p:nvPr/>
        </p:nvSpPr>
        <p:spPr>
          <a:xfrm>
            <a:off x="3145510" y="2723638"/>
            <a:ext cx="5400600" cy="30777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Segoe UI Light" panose="020B0502040204020203" pitchFamily="34" charset="0"/>
                <a:cs typeface="Segoe UI Light" panose="020B0502040204020203" pitchFamily="34" charset="0"/>
              </a:rPr>
              <a:t>Аналитическая система</a:t>
            </a:r>
            <a:r>
              <a:rPr lang="en-US" sz="1400" b="1" dirty="0" smtClean="0">
                <a:latin typeface="Segoe UI Light" panose="020B0502040204020203" pitchFamily="34" charset="0"/>
                <a:cs typeface="Segoe UI Light" panose="020B0502040204020203" pitchFamily="34" charset="0"/>
              </a:rPr>
              <a:t> </a:t>
            </a:r>
            <a:r>
              <a:rPr lang="en-US" sz="1400" dirty="0" smtClean="0">
                <a:latin typeface="Segoe UI Light" panose="020B0502040204020203" pitchFamily="34" charset="0"/>
                <a:cs typeface="Segoe UI Light" panose="020B0502040204020203" pitchFamily="34" charset="0"/>
              </a:rPr>
              <a:t>(</a:t>
            </a:r>
            <a:r>
              <a:rPr lang="ru-RU" sz="1400" dirty="0" smtClean="0">
                <a:latin typeface="Segoe UI Light" panose="020B0502040204020203" pitchFamily="34" charset="0"/>
                <a:cs typeface="Segoe UI Light" panose="020B0502040204020203" pitchFamily="34" charset="0"/>
              </a:rPr>
              <a:t>облачная служба бизнес-аналитики</a:t>
            </a:r>
            <a:r>
              <a:rPr lang="en-US" sz="1400" dirty="0" smtClean="0">
                <a:latin typeface="Segoe UI Light" panose="020B0502040204020203" pitchFamily="34" charset="0"/>
                <a:cs typeface="Segoe UI Light" panose="020B0502040204020203" pitchFamily="34" charset="0"/>
              </a:rPr>
              <a:t>)</a:t>
            </a:r>
            <a:endParaRPr lang="ru-RU" sz="1400" dirty="0">
              <a:latin typeface="Segoe UI Light" panose="020B0502040204020203" pitchFamily="34" charset="0"/>
              <a:cs typeface="Segoe UI Light" panose="020B0502040204020203" pitchFamily="34" charset="0"/>
            </a:endParaRPr>
          </a:p>
        </p:txBody>
      </p:sp>
      <p:sp>
        <p:nvSpPr>
          <p:cNvPr id="11" name="TextBox 10"/>
          <p:cNvSpPr txBox="1"/>
          <p:nvPr/>
        </p:nvSpPr>
        <p:spPr>
          <a:xfrm>
            <a:off x="3145510" y="2128213"/>
            <a:ext cx="540060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Segoe UI Light" panose="020B0502040204020203" pitchFamily="34" charset="0"/>
                <a:cs typeface="Segoe UI Light" panose="020B0502040204020203" pitchFamily="34" charset="0"/>
              </a:rPr>
              <a:t>Автоматизированное рабочее место ППС и сотрудника</a:t>
            </a:r>
            <a:endParaRPr lang="ru-RU" sz="1400" b="1" dirty="0">
              <a:latin typeface="Segoe UI Light" panose="020B0502040204020203" pitchFamily="34" charset="0"/>
              <a:cs typeface="Segoe UI Light" panose="020B0502040204020203" pitchFamily="34" charset="0"/>
            </a:endParaRPr>
          </a:p>
        </p:txBody>
      </p:sp>
      <p:sp>
        <p:nvSpPr>
          <p:cNvPr id="12" name="TextBox 11"/>
          <p:cNvSpPr txBox="1"/>
          <p:nvPr/>
        </p:nvSpPr>
        <p:spPr>
          <a:xfrm>
            <a:off x="251520" y="4447079"/>
            <a:ext cx="1402687" cy="30777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400" dirty="0" smtClean="0">
                <a:latin typeface="Segoe UI Light" panose="020B0502040204020203" pitchFamily="34" charset="0"/>
                <a:cs typeface="Segoe UI Light" panose="020B0502040204020203" pitchFamily="34" charset="0"/>
              </a:rPr>
              <a:t>Прозрачность</a:t>
            </a:r>
            <a:endParaRPr lang="ru-RU" sz="1400" dirty="0">
              <a:latin typeface="Segoe UI Light" panose="020B0502040204020203" pitchFamily="34" charset="0"/>
              <a:cs typeface="Segoe UI Light" panose="020B0502040204020203" pitchFamily="34" charset="0"/>
            </a:endParaRPr>
          </a:p>
        </p:txBody>
      </p:sp>
      <p:sp>
        <p:nvSpPr>
          <p:cNvPr id="14" name="TextBox 13"/>
          <p:cNvSpPr txBox="1"/>
          <p:nvPr/>
        </p:nvSpPr>
        <p:spPr>
          <a:xfrm>
            <a:off x="690403" y="4921423"/>
            <a:ext cx="1649349" cy="30777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400" dirty="0" smtClean="0">
                <a:latin typeface="Segoe UI Light" panose="020B0502040204020203" pitchFamily="34" charset="0"/>
                <a:cs typeface="Segoe UI Light" panose="020B0502040204020203" pitchFamily="34" charset="0"/>
              </a:rPr>
              <a:t>Контроль </a:t>
            </a:r>
            <a:endParaRPr lang="ru-RU" sz="1400" dirty="0">
              <a:latin typeface="Segoe UI Light" panose="020B0502040204020203" pitchFamily="34" charset="0"/>
              <a:cs typeface="Segoe UI Light" panose="020B0502040204020203" pitchFamily="34" charset="0"/>
            </a:endParaRPr>
          </a:p>
        </p:txBody>
      </p:sp>
      <p:sp>
        <p:nvSpPr>
          <p:cNvPr id="15" name="TextBox 14"/>
          <p:cNvSpPr txBox="1"/>
          <p:nvPr/>
        </p:nvSpPr>
        <p:spPr>
          <a:xfrm>
            <a:off x="3145510" y="4053857"/>
            <a:ext cx="5400600"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Segoe UI Light" panose="020B0502040204020203" pitchFamily="34" charset="0"/>
                <a:cs typeface="Segoe UI Light" panose="020B0502040204020203" pitchFamily="34" charset="0"/>
              </a:rPr>
              <a:t>Автоматизация </a:t>
            </a:r>
            <a:r>
              <a:rPr lang="ru-RU" sz="1400" b="1" dirty="0" err="1" smtClean="0">
                <a:latin typeface="Segoe UI Light" panose="020B0502040204020203" pitchFamily="34" charset="0"/>
                <a:cs typeface="Segoe UI Light" panose="020B0502040204020203" pitchFamily="34" charset="0"/>
              </a:rPr>
              <a:t>госуслуг</a:t>
            </a:r>
            <a:r>
              <a:rPr lang="ru-RU" sz="1400" b="1" dirty="0" smtClean="0">
                <a:latin typeface="Segoe UI Light" panose="020B0502040204020203" pitchFamily="34" charset="0"/>
                <a:cs typeface="Segoe UI Light" panose="020B0502040204020203" pitchFamily="34" charset="0"/>
              </a:rPr>
              <a:t> оказываемых вузом</a:t>
            </a:r>
          </a:p>
          <a:p>
            <a:pPr algn="ctr"/>
            <a:r>
              <a:rPr lang="ru-RU" sz="1400" b="1" dirty="0" smtClean="0">
                <a:latin typeface="Segoe UI Light" panose="020B0502040204020203" pitchFamily="34" charset="0"/>
                <a:cs typeface="Segoe UI Light" panose="020B0502040204020203" pitchFamily="34" charset="0"/>
              </a:rPr>
              <a:t>(более 60 </a:t>
            </a:r>
            <a:r>
              <a:rPr lang="ru-RU" sz="1400" b="1" dirty="0" err="1" smtClean="0">
                <a:latin typeface="Segoe UI Light" panose="020B0502040204020203" pitchFamily="34" charset="0"/>
                <a:cs typeface="Segoe UI Light" panose="020B0502040204020203" pitchFamily="34" charset="0"/>
              </a:rPr>
              <a:t>тыс</a:t>
            </a:r>
            <a:r>
              <a:rPr lang="ru-RU" sz="1400" b="1" dirty="0" smtClean="0">
                <a:latin typeface="Segoe UI Light" panose="020B0502040204020203" pitchFamily="34" charset="0"/>
                <a:cs typeface="Segoe UI Light" panose="020B0502040204020203" pitchFamily="34" charset="0"/>
              </a:rPr>
              <a:t>)</a:t>
            </a:r>
          </a:p>
        </p:txBody>
      </p:sp>
      <p:cxnSp>
        <p:nvCxnSpPr>
          <p:cNvPr id="17" name="Прямая со стрелкой 16"/>
          <p:cNvCxnSpPr>
            <a:stCxn id="4" idx="3"/>
            <a:endCxn id="5" idx="1"/>
          </p:cNvCxnSpPr>
          <p:nvPr/>
        </p:nvCxnSpPr>
        <p:spPr>
          <a:xfrm flipV="1">
            <a:off x="2267744" y="522258"/>
            <a:ext cx="865354" cy="2078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3"/>
            <a:endCxn id="6" idx="1"/>
          </p:cNvCxnSpPr>
          <p:nvPr/>
        </p:nvCxnSpPr>
        <p:spPr>
          <a:xfrm flipV="1">
            <a:off x="2267744" y="1144488"/>
            <a:ext cx="864096" cy="1456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3"/>
            <a:endCxn id="7" idx="1"/>
          </p:cNvCxnSpPr>
          <p:nvPr/>
        </p:nvCxnSpPr>
        <p:spPr>
          <a:xfrm flipV="1">
            <a:off x="2267744" y="1681630"/>
            <a:ext cx="864096" cy="91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4" idx="3"/>
            <a:endCxn id="11" idx="1"/>
          </p:cNvCxnSpPr>
          <p:nvPr/>
        </p:nvCxnSpPr>
        <p:spPr>
          <a:xfrm flipV="1">
            <a:off x="2267744" y="2282102"/>
            <a:ext cx="877766" cy="31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4" idx="3"/>
            <a:endCxn id="9" idx="1"/>
          </p:cNvCxnSpPr>
          <p:nvPr/>
        </p:nvCxnSpPr>
        <p:spPr>
          <a:xfrm>
            <a:off x="2267744" y="2600527"/>
            <a:ext cx="877766" cy="277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3"/>
            <a:endCxn id="8" idx="1"/>
          </p:cNvCxnSpPr>
          <p:nvPr/>
        </p:nvCxnSpPr>
        <p:spPr>
          <a:xfrm>
            <a:off x="2267744" y="2600527"/>
            <a:ext cx="864096" cy="97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3"/>
            <a:endCxn id="15" idx="1"/>
          </p:cNvCxnSpPr>
          <p:nvPr/>
        </p:nvCxnSpPr>
        <p:spPr>
          <a:xfrm>
            <a:off x="2267744" y="2600527"/>
            <a:ext cx="877766" cy="1714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3552" y="5787412"/>
            <a:ext cx="3088310" cy="30777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400" dirty="0" smtClean="0">
                <a:latin typeface="Segoe UI Light" panose="020B0502040204020203" pitchFamily="34" charset="0"/>
                <a:cs typeface="Segoe UI Light" panose="020B0502040204020203" pitchFamily="34" charset="0"/>
              </a:rPr>
              <a:t>Оперативность принятия решения</a:t>
            </a:r>
            <a:endParaRPr lang="ru-RU" sz="1400" dirty="0">
              <a:latin typeface="Segoe UI Light" panose="020B0502040204020203" pitchFamily="34" charset="0"/>
              <a:cs typeface="Segoe UI Light" panose="020B0502040204020203" pitchFamily="34" charset="0"/>
            </a:endParaRPr>
          </a:p>
        </p:txBody>
      </p:sp>
      <p:sp>
        <p:nvSpPr>
          <p:cNvPr id="31" name="TextBox 30"/>
          <p:cNvSpPr txBox="1"/>
          <p:nvPr/>
        </p:nvSpPr>
        <p:spPr>
          <a:xfrm>
            <a:off x="3165296" y="6373481"/>
            <a:ext cx="2938658" cy="30777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400" dirty="0" smtClean="0">
                <a:latin typeface="Segoe UI Light" panose="020B0502040204020203" pitchFamily="34" charset="0"/>
                <a:cs typeface="Segoe UI Light" panose="020B0502040204020203" pitchFamily="34" charset="0"/>
              </a:rPr>
              <a:t>Сервис-ориентированный подход</a:t>
            </a:r>
            <a:endParaRPr lang="ru-RU" sz="1400" dirty="0">
              <a:latin typeface="Segoe UI Light" panose="020B0502040204020203" pitchFamily="34" charset="0"/>
              <a:cs typeface="Segoe UI Light" panose="020B0502040204020203" pitchFamily="34" charset="0"/>
            </a:endParaRPr>
          </a:p>
        </p:txBody>
      </p:sp>
      <p:cxnSp>
        <p:nvCxnSpPr>
          <p:cNvPr id="33" name="Прямая со стрелкой 32"/>
          <p:cNvCxnSpPr>
            <a:stCxn id="4" idx="2"/>
            <a:endCxn id="12" idx="0"/>
          </p:cNvCxnSpPr>
          <p:nvPr/>
        </p:nvCxnSpPr>
        <p:spPr>
          <a:xfrm flipH="1">
            <a:off x="952864" y="3062192"/>
            <a:ext cx="306768" cy="13848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4" idx="2"/>
          </p:cNvCxnSpPr>
          <p:nvPr/>
        </p:nvCxnSpPr>
        <p:spPr>
          <a:xfrm>
            <a:off x="1259632" y="3062192"/>
            <a:ext cx="809176" cy="188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4" idx="2"/>
          </p:cNvCxnSpPr>
          <p:nvPr/>
        </p:nvCxnSpPr>
        <p:spPr>
          <a:xfrm>
            <a:off x="1259632" y="3062192"/>
            <a:ext cx="2220256" cy="27252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4" idx="2"/>
          </p:cNvCxnSpPr>
          <p:nvPr/>
        </p:nvCxnSpPr>
        <p:spPr>
          <a:xfrm>
            <a:off x="1259632" y="3062192"/>
            <a:ext cx="3744416" cy="33112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98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nvPr>
        </p:nvGraphicFramePr>
        <p:xfrm>
          <a:off x="107505" y="980728"/>
          <a:ext cx="8712967" cy="4973533"/>
        </p:xfrm>
        <a:graphic>
          <a:graphicData uri="http://schemas.openxmlformats.org/drawingml/2006/table">
            <a:tbl>
              <a:tblPr>
                <a:tableStyleId>{BDBED569-4797-4DF1-A0F4-6AAB3CD982D8}</a:tableStyleId>
              </a:tblPr>
              <a:tblGrid>
                <a:gridCol w="307481"/>
                <a:gridCol w="2779161"/>
                <a:gridCol w="1300886"/>
                <a:gridCol w="1371840"/>
                <a:gridCol w="1126447"/>
                <a:gridCol w="984533"/>
                <a:gridCol w="842619"/>
              </a:tblGrid>
              <a:tr h="826516">
                <a:tc>
                  <a:txBody>
                    <a:bodyPr/>
                    <a:lstStyle/>
                    <a:p>
                      <a:pPr algn="ctr" rtl="0" fontAlgn="ctr"/>
                      <a:r>
                        <a:rPr lang="ru-RU" sz="1000" b="1" u="none" strike="noStrike" dirty="0">
                          <a:effectLst/>
                        </a:rPr>
                        <a:t>№ п/п</a:t>
                      </a:r>
                      <a:endParaRPr lang="ru-RU" sz="1000" b="1" i="0" u="none" strike="noStrike" dirty="0">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b="1" u="none" strike="noStrike" dirty="0">
                          <a:effectLst/>
                        </a:rPr>
                        <a:t>Наименование государственной услуги</a:t>
                      </a:r>
                      <a:endParaRPr lang="ru-RU" sz="1000" b="1" i="0" u="none" strike="noStrike" dirty="0">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b="1" u="none" strike="noStrike" dirty="0">
                          <a:effectLst/>
                        </a:rPr>
                        <a:t>Сведения об </a:t>
                      </a:r>
                      <a:r>
                        <a:rPr lang="ru-RU" sz="1000" b="1" u="none" strike="noStrike" dirty="0" err="1">
                          <a:effectLst/>
                        </a:rPr>
                        <a:t>услугополучателе</a:t>
                      </a:r>
                      <a:r>
                        <a:rPr lang="ru-RU" sz="1000" b="1" u="none" strike="noStrike" dirty="0">
                          <a:effectLst/>
                        </a:rPr>
                        <a:t> (физическое и (или) юридическое лицо)</a:t>
                      </a:r>
                      <a:endParaRPr lang="ru-RU" sz="1000" b="1" i="0" u="none" strike="noStrike" dirty="0">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b="1" u="none" strike="noStrike" dirty="0">
                          <a:effectLst/>
                        </a:rPr>
                        <a:t>Наименование ЦГО, разрабатывающего стандарт </a:t>
                      </a:r>
                      <a:r>
                        <a:rPr lang="ru-RU" sz="1000" b="1" u="none" strike="noStrike" dirty="0" err="1">
                          <a:effectLst/>
                        </a:rPr>
                        <a:t>госуслуги</a:t>
                      </a:r>
                      <a:endParaRPr lang="ru-RU" sz="1000" b="1" i="0" u="none" strike="noStrike" dirty="0">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b="1" u="none" strike="noStrike" dirty="0">
                          <a:effectLst/>
                        </a:rPr>
                        <a:t>Наименование </a:t>
                      </a:r>
                      <a:r>
                        <a:rPr lang="ru-RU" sz="1000" b="1" u="none" strike="noStrike" dirty="0" err="1">
                          <a:effectLst/>
                        </a:rPr>
                        <a:t>услугодателя</a:t>
                      </a:r>
                      <a:endParaRPr lang="ru-RU" sz="1000" b="1" i="0" u="none" strike="noStrike" dirty="0">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b="1" u="none" strike="noStrike" dirty="0">
                          <a:effectLst/>
                        </a:rPr>
                        <a:t>Форма оказания государственной услуги (электронная/бумажная)</a:t>
                      </a:r>
                      <a:endParaRPr lang="ru-RU" sz="1000" b="1" i="0" u="none" strike="noStrike" dirty="0">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b="1" u="none" strike="noStrike" dirty="0" smtClean="0">
                          <a:effectLst/>
                        </a:rPr>
                        <a:t>Итого</a:t>
                      </a:r>
                    </a:p>
                    <a:p>
                      <a:pPr algn="ctr" rtl="0" fontAlgn="ctr"/>
                      <a:r>
                        <a:rPr lang="ru-RU" sz="1000" b="1" u="none" strike="noStrike" dirty="0" smtClean="0">
                          <a:effectLst/>
                        </a:rPr>
                        <a:t>за </a:t>
                      </a:r>
                      <a:r>
                        <a:rPr lang="ru-RU" sz="1000" b="1" u="none" strike="noStrike" dirty="0">
                          <a:effectLst/>
                        </a:rPr>
                        <a:t>2016 год</a:t>
                      </a:r>
                      <a:endParaRPr lang="ru-RU" sz="1000" b="1" i="0" u="none" strike="noStrike" dirty="0">
                        <a:solidFill>
                          <a:srgbClr val="000000"/>
                        </a:solidFill>
                        <a:effectLst/>
                        <a:latin typeface="Times New Roman" panose="02020603050405020304" pitchFamily="18" charset="0"/>
                      </a:endParaRPr>
                    </a:p>
                  </a:txBody>
                  <a:tcPr marL="6311" marR="6311" marT="6311" marB="0" anchor="ctr"/>
                </a:tc>
              </a:tr>
              <a:tr h="553367">
                <a:tc>
                  <a:txBody>
                    <a:bodyPr/>
                    <a:lstStyle/>
                    <a:p>
                      <a:pPr algn="ctr" rtl="0" fontAlgn="t"/>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6311" marR="6311" marT="6311" marB="0"/>
                </a:tc>
                <a:tc>
                  <a:txBody>
                    <a:bodyPr/>
                    <a:lstStyle/>
                    <a:p>
                      <a:pPr algn="l" rtl="0" fontAlgn="ctr"/>
                      <a:r>
                        <a:rPr lang="ru-RU" sz="1000" u="none" strike="noStrike">
                          <a:effectLst/>
                        </a:rPr>
                        <a:t>Прием документов и зачисление в высшие учебные заведения для обучения по образовательным программам высшего образования</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МОН</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КазНУ им. аль-Фараби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Электронная</a:t>
                      </a:r>
                      <a:br>
                        <a:rPr lang="ru-RU" sz="1000" u="none" strike="noStrike">
                          <a:effectLst/>
                        </a:rPr>
                      </a:b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4070</a:t>
                      </a:r>
                      <a:endParaRPr lang="ru-RU" sz="1000" b="0" i="0" u="none" strike="noStrike">
                        <a:solidFill>
                          <a:srgbClr val="000000"/>
                        </a:solidFill>
                        <a:effectLst/>
                        <a:latin typeface="Times New Roman" panose="02020603050405020304" pitchFamily="18" charset="0"/>
                      </a:endParaRPr>
                    </a:p>
                  </a:txBody>
                  <a:tcPr marL="6311" marR="6311" marT="6311" marB="0" anchor="ctr"/>
                </a:tc>
              </a:tr>
              <a:tr h="553367">
                <a:tc>
                  <a:txBody>
                    <a:bodyPr/>
                    <a:lstStyle/>
                    <a:p>
                      <a:pPr algn="ctr" rtl="0" fontAlgn="t"/>
                      <a:r>
                        <a:rPr lang="ru-RU" sz="1000" u="none" strike="noStrike">
                          <a:effectLst/>
                        </a:rPr>
                        <a:t>2.</a:t>
                      </a:r>
                      <a:endParaRPr lang="ru-RU" sz="1000" b="0" i="0" u="none" strike="noStrike">
                        <a:solidFill>
                          <a:srgbClr val="000000"/>
                        </a:solidFill>
                        <a:effectLst/>
                        <a:latin typeface="Times New Roman" panose="02020603050405020304" pitchFamily="18" charset="0"/>
                      </a:endParaRPr>
                    </a:p>
                  </a:txBody>
                  <a:tcPr marL="6311" marR="6311" marT="6311" marB="0"/>
                </a:tc>
                <a:tc>
                  <a:txBody>
                    <a:bodyPr/>
                    <a:lstStyle/>
                    <a:p>
                      <a:pPr algn="l" rtl="0" fontAlgn="ctr"/>
                      <a:r>
                        <a:rPr lang="ru-RU" sz="1000" u="none" strike="noStrike">
                          <a:effectLst/>
                        </a:rPr>
                        <a:t>Прием документов и зачисление в высшие учебные заведения для обучения по образовательным программам послевузовского образования</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МОН</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КазНУ им. аль-Фараби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Электронная</a:t>
                      </a:r>
                      <a:br>
                        <a:rPr lang="ru-RU" sz="1000" u="none" strike="noStrike">
                          <a:effectLst/>
                        </a:rPr>
                      </a:b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1791</a:t>
                      </a:r>
                      <a:endParaRPr lang="ru-RU" sz="1000" b="0" i="0" u="none" strike="noStrike">
                        <a:solidFill>
                          <a:srgbClr val="000000"/>
                        </a:solidFill>
                        <a:effectLst/>
                        <a:latin typeface="Times New Roman" panose="02020603050405020304" pitchFamily="18" charset="0"/>
                      </a:endParaRPr>
                    </a:p>
                  </a:txBody>
                  <a:tcPr marL="6311" marR="6311" marT="6311" marB="0" anchor="ctr"/>
                </a:tc>
              </a:tr>
              <a:tr h="416793">
                <a:tc>
                  <a:txBody>
                    <a:bodyPr/>
                    <a:lstStyle/>
                    <a:p>
                      <a:pPr algn="ctr" rtl="0" fontAlgn="t"/>
                      <a:r>
                        <a:rPr lang="ru-RU" sz="1000" u="none" strike="noStrike">
                          <a:effectLst/>
                        </a:rPr>
                        <a:t>3.</a:t>
                      </a:r>
                      <a:endParaRPr lang="ru-RU" sz="1000" b="0" i="0" u="none" strike="noStrike">
                        <a:solidFill>
                          <a:srgbClr val="000000"/>
                        </a:solidFill>
                        <a:effectLst/>
                        <a:latin typeface="Times New Roman" panose="02020603050405020304" pitchFamily="18" charset="0"/>
                      </a:endParaRPr>
                    </a:p>
                  </a:txBody>
                  <a:tcPr marL="6311" marR="6311" marT="6311" marB="0"/>
                </a:tc>
                <a:tc>
                  <a:txBody>
                    <a:bodyPr/>
                    <a:lstStyle/>
                    <a:p>
                      <a:pPr algn="l" rtl="0" fontAlgn="ctr"/>
                      <a:r>
                        <a:rPr lang="ru-RU" sz="1000" u="none" strike="noStrike">
                          <a:effectLst/>
                        </a:rPr>
                        <a:t>Перевод и восстановление обучающихся в высших учебных заведениях</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МОН</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КазНУ им. аль-Фараби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Электронная/ бумажная</a:t>
                      </a:r>
                      <a:br>
                        <a:rPr lang="ru-RU" sz="1000" u="none" strike="noStrike">
                          <a:effectLst/>
                        </a:rPr>
                      </a:b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116</a:t>
                      </a:r>
                      <a:endParaRPr lang="ru-RU" sz="1000" b="0" i="0" u="none" strike="noStrike">
                        <a:solidFill>
                          <a:srgbClr val="000000"/>
                        </a:solidFill>
                        <a:effectLst/>
                        <a:latin typeface="Times New Roman" panose="02020603050405020304" pitchFamily="18" charset="0"/>
                      </a:endParaRPr>
                    </a:p>
                  </a:txBody>
                  <a:tcPr marL="6311" marR="6311" marT="6311" marB="0" anchor="ctr"/>
                </a:tc>
              </a:tr>
              <a:tr h="280218">
                <a:tc>
                  <a:txBody>
                    <a:bodyPr/>
                    <a:lstStyle/>
                    <a:p>
                      <a:pPr algn="ctr" rtl="0" fontAlgn="t"/>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6311" marR="6311" marT="6311" marB="0"/>
                </a:tc>
                <a:tc>
                  <a:txBody>
                    <a:bodyPr/>
                    <a:lstStyle/>
                    <a:p>
                      <a:pPr algn="l" rtl="0" fontAlgn="ctr"/>
                      <a:r>
                        <a:rPr lang="ru-RU" sz="1000" u="none" strike="noStrike">
                          <a:effectLst/>
                        </a:rPr>
                        <a:t>Предоставление общежития обучающимся в высших учебных заведениях</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МОН</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КазНУ им. аль-Фараби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Электронная</a:t>
                      </a:r>
                      <a:br>
                        <a:rPr lang="ru-RU" sz="1000" u="none" strike="noStrike">
                          <a:effectLst/>
                        </a:rPr>
                      </a:b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10021</a:t>
                      </a:r>
                      <a:endParaRPr lang="ru-RU" sz="1000" b="0" i="0" u="none" strike="noStrike">
                        <a:solidFill>
                          <a:srgbClr val="000000"/>
                        </a:solidFill>
                        <a:effectLst/>
                        <a:latin typeface="Times New Roman" panose="02020603050405020304" pitchFamily="18" charset="0"/>
                      </a:endParaRPr>
                    </a:p>
                  </a:txBody>
                  <a:tcPr marL="6311" marR="6311" marT="6311" marB="0" anchor="ctr"/>
                </a:tc>
              </a:tr>
              <a:tr h="416793">
                <a:tc>
                  <a:txBody>
                    <a:bodyPr/>
                    <a:lstStyle/>
                    <a:p>
                      <a:pPr algn="ctr" rtl="0" fontAlgn="t"/>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6311" marR="6311" marT="6311" marB="0"/>
                </a:tc>
                <a:tc>
                  <a:txBody>
                    <a:bodyPr/>
                    <a:lstStyle/>
                    <a:p>
                      <a:pPr algn="l" rtl="0" fontAlgn="ctr"/>
                      <a:r>
                        <a:rPr lang="ru-RU" sz="1000" u="none" strike="noStrike">
                          <a:effectLst/>
                        </a:rPr>
                        <a:t>Выдача дубликатов документов о высшем и послевузовском образовании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МОН</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КазНУ им. аль-Фараби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Электронная/ бумажная</a:t>
                      </a:r>
                      <a:br>
                        <a:rPr lang="ru-RU" sz="1000" u="none" strike="noStrike">
                          <a:effectLst/>
                        </a:rPr>
                      </a:b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126</a:t>
                      </a:r>
                      <a:endParaRPr lang="ru-RU" sz="1000" b="0" i="0" u="none" strike="noStrike">
                        <a:solidFill>
                          <a:srgbClr val="000000"/>
                        </a:solidFill>
                        <a:effectLst/>
                        <a:latin typeface="Times New Roman" panose="02020603050405020304" pitchFamily="18" charset="0"/>
                      </a:endParaRPr>
                    </a:p>
                  </a:txBody>
                  <a:tcPr marL="6311" marR="6311" marT="6311" marB="0" anchor="ctr"/>
                </a:tc>
              </a:tr>
              <a:tr h="553367">
                <a:tc>
                  <a:txBody>
                    <a:bodyPr/>
                    <a:lstStyle/>
                    <a:p>
                      <a:pPr algn="ctr" rtl="0" fontAlgn="t"/>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6311" marR="6311" marT="6311" marB="0"/>
                </a:tc>
                <a:tc>
                  <a:txBody>
                    <a:bodyPr/>
                    <a:lstStyle/>
                    <a:p>
                      <a:pPr algn="l" rtl="0" fontAlgn="ctr"/>
                      <a:r>
                        <a:rPr lang="ru-RU" sz="1000" u="none" strike="noStrike">
                          <a:effectLst/>
                        </a:rPr>
                        <a:t>Прием документов для участия в конкурсе на замещение должностей профессорско- преподавательского состава и научных работников высших учебных заведений</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МОН</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КазНУ им. аль-Фараби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Бумажная</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197</a:t>
                      </a:r>
                      <a:endParaRPr lang="ru-RU" sz="1000" b="0" i="0" u="none" strike="noStrike">
                        <a:solidFill>
                          <a:srgbClr val="000000"/>
                        </a:solidFill>
                        <a:effectLst/>
                        <a:latin typeface="Times New Roman" panose="02020603050405020304" pitchFamily="18" charset="0"/>
                      </a:endParaRPr>
                    </a:p>
                  </a:txBody>
                  <a:tcPr marL="6311" marR="6311" marT="6311" marB="0" anchor="ctr"/>
                </a:tc>
              </a:tr>
              <a:tr h="280218">
                <a:tc>
                  <a:txBody>
                    <a:bodyPr/>
                    <a:lstStyle/>
                    <a:p>
                      <a:pPr algn="ctr" rtl="0" fontAlgn="t"/>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6311" marR="6311" marT="6311" marB="0"/>
                </a:tc>
                <a:tc>
                  <a:txBody>
                    <a:bodyPr/>
                    <a:lstStyle/>
                    <a:p>
                      <a:pPr algn="l" fontAlgn="t"/>
                      <a:r>
                        <a:rPr lang="ru-RU" sz="1000" u="none" strike="noStrike">
                          <a:effectLst/>
                        </a:rPr>
                        <a:t>Академическая мобильность студентов и ППС</a:t>
                      </a:r>
                      <a:endParaRPr lang="ru-RU" sz="1000" b="0" i="0" u="none" strike="noStrike">
                        <a:effectLst/>
                        <a:latin typeface="Times New Roman" panose="02020603050405020304" pitchFamily="18" charset="0"/>
                      </a:endParaRPr>
                    </a:p>
                  </a:txBody>
                  <a:tcPr marL="6311" marR="6311" marT="6311" marB="0"/>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МОН</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КазНУ им. аль-Фараби</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Бумажная</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1272</a:t>
                      </a:r>
                      <a:endParaRPr lang="ru-RU" sz="1000" b="0" i="0" u="none" strike="noStrike">
                        <a:solidFill>
                          <a:srgbClr val="000000"/>
                        </a:solidFill>
                        <a:effectLst/>
                        <a:latin typeface="Times New Roman" panose="02020603050405020304" pitchFamily="18" charset="0"/>
                      </a:endParaRPr>
                    </a:p>
                  </a:txBody>
                  <a:tcPr marL="6311" marR="6311" marT="6311" marB="0" anchor="ctr"/>
                </a:tc>
              </a:tr>
              <a:tr h="280218">
                <a:tc>
                  <a:txBody>
                    <a:bodyPr/>
                    <a:lstStyle/>
                    <a:p>
                      <a:pPr algn="ctr" rtl="0" fontAlgn="t"/>
                      <a:r>
                        <a:rPr lang="ru-RU" sz="1000" u="none" strike="noStrike" dirty="0" smtClean="0">
                          <a:effectLst/>
                        </a:rPr>
                        <a:t>8</a:t>
                      </a:r>
                      <a:endParaRPr lang="ru-RU" sz="1000" b="0" i="0" u="none" strike="noStrike" dirty="0">
                        <a:solidFill>
                          <a:srgbClr val="000000"/>
                        </a:solidFill>
                        <a:effectLst/>
                        <a:latin typeface="Times New Roman" panose="02020603050405020304" pitchFamily="18" charset="0"/>
                      </a:endParaRPr>
                    </a:p>
                  </a:txBody>
                  <a:tcPr marL="6311" marR="6311" marT="6311" marB="0"/>
                </a:tc>
                <a:tc>
                  <a:txBody>
                    <a:bodyPr/>
                    <a:lstStyle/>
                    <a:p>
                      <a:pPr algn="l" fontAlgn="t"/>
                      <a:r>
                        <a:rPr lang="ru-RU" sz="1000" u="none" strike="noStrike">
                          <a:effectLst/>
                        </a:rPr>
                        <a:t>Медицинские услуги: Запись на прием к врачу</a:t>
                      </a:r>
                      <a:endParaRPr lang="ru-RU" sz="1000" b="0" i="0" u="none" strike="noStrike">
                        <a:effectLst/>
                        <a:latin typeface="Times New Roman" panose="02020603050405020304" pitchFamily="18" charset="0"/>
                      </a:endParaRPr>
                    </a:p>
                  </a:txBody>
                  <a:tcPr marL="6311" marR="6311" marT="6311" marB="0"/>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Минздрав</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Минздрав</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Электронная </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31833</a:t>
                      </a:r>
                      <a:endParaRPr lang="ru-RU" sz="1000" b="0" i="0" u="none" strike="noStrike">
                        <a:solidFill>
                          <a:srgbClr val="000000"/>
                        </a:solidFill>
                        <a:effectLst/>
                        <a:latin typeface="Times New Roman" panose="02020603050405020304" pitchFamily="18" charset="0"/>
                      </a:endParaRPr>
                    </a:p>
                  </a:txBody>
                  <a:tcPr marL="6311" marR="6311" marT="6311" marB="0" anchor="ctr"/>
                </a:tc>
              </a:tr>
              <a:tr h="143644">
                <a:tc>
                  <a:txBody>
                    <a:bodyPr/>
                    <a:lstStyle/>
                    <a:p>
                      <a:pPr algn="ctr" rtl="0" fontAlgn="t"/>
                      <a:r>
                        <a:rPr lang="ru-RU" sz="1000" b="0" i="0" u="none" strike="noStrike" dirty="0" smtClean="0">
                          <a:solidFill>
                            <a:schemeClr val="tx1"/>
                          </a:solidFill>
                          <a:effectLst/>
                          <a:latin typeface="+mn-lt"/>
                        </a:rPr>
                        <a:t>9</a:t>
                      </a:r>
                      <a:endParaRPr lang="ru-RU" sz="1000" b="0" i="0" u="none" strike="noStrike" dirty="0">
                        <a:solidFill>
                          <a:srgbClr val="000000"/>
                        </a:solidFill>
                        <a:effectLst/>
                        <a:latin typeface="Times New Roman" panose="02020603050405020304" pitchFamily="18" charset="0"/>
                      </a:endParaRPr>
                    </a:p>
                  </a:txBody>
                  <a:tcPr marL="6311" marR="6311" marT="6311" marB="0"/>
                </a:tc>
                <a:tc>
                  <a:txBody>
                    <a:bodyPr/>
                    <a:lstStyle/>
                    <a:p>
                      <a:pPr algn="l" fontAlgn="t"/>
                      <a:r>
                        <a:rPr lang="ru-RU" sz="1000" u="none" strike="noStrike">
                          <a:effectLst/>
                        </a:rPr>
                        <a:t>Медицинские услуги: Вызов врача на дом</a:t>
                      </a:r>
                      <a:endParaRPr lang="ru-RU" sz="1000" b="0" i="0" u="none" strike="noStrike">
                        <a:effectLst/>
                        <a:latin typeface="Times New Roman" panose="02020603050405020304" pitchFamily="18" charset="0"/>
                      </a:endParaRPr>
                    </a:p>
                  </a:txBody>
                  <a:tcPr marL="6311" marR="6311" marT="6311" marB="0"/>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Минздрав</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Минздрав</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Электронная </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126</a:t>
                      </a:r>
                      <a:endParaRPr lang="ru-RU" sz="1000" b="0" i="0" u="none" strike="noStrike">
                        <a:solidFill>
                          <a:srgbClr val="000000"/>
                        </a:solidFill>
                        <a:effectLst/>
                        <a:latin typeface="Times New Roman" panose="02020603050405020304" pitchFamily="18" charset="0"/>
                      </a:endParaRPr>
                    </a:p>
                  </a:txBody>
                  <a:tcPr marL="6311" marR="6311" marT="6311" marB="0" anchor="ctr"/>
                </a:tc>
              </a:tr>
              <a:tr h="280218">
                <a:tc>
                  <a:txBody>
                    <a:bodyPr/>
                    <a:lstStyle/>
                    <a:p>
                      <a:pPr algn="ctr" rtl="0" fontAlgn="t"/>
                      <a:r>
                        <a:rPr lang="ru-RU" sz="1000" b="0" i="0" u="none" strike="noStrike" dirty="0" smtClean="0">
                          <a:solidFill>
                            <a:schemeClr val="tx1"/>
                          </a:solidFill>
                          <a:effectLst/>
                          <a:latin typeface="+mn-lt"/>
                        </a:rPr>
                        <a:t>10</a:t>
                      </a:r>
                      <a:endParaRPr lang="ru-RU" sz="1000" b="0" i="0" u="none" strike="noStrike" dirty="0">
                        <a:solidFill>
                          <a:srgbClr val="000000"/>
                        </a:solidFill>
                        <a:effectLst/>
                        <a:latin typeface="Times New Roman" panose="02020603050405020304" pitchFamily="18" charset="0"/>
                      </a:endParaRPr>
                    </a:p>
                  </a:txBody>
                  <a:tcPr marL="6311" marR="6311" marT="6311" marB="0"/>
                </a:tc>
                <a:tc>
                  <a:txBody>
                    <a:bodyPr/>
                    <a:lstStyle/>
                    <a:p>
                      <a:pPr algn="l" fontAlgn="t"/>
                      <a:r>
                        <a:rPr lang="ru-RU" sz="1000" u="none" strike="noStrike">
                          <a:effectLst/>
                        </a:rPr>
                        <a:t>Медицинские услуги: Прикрепление к медицинской организации</a:t>
                      </a:r>
                      <a:endParaRPr lang="ru-RU" sz="1000" b="0" i="0" u="none" strike="noStrike">
                        <a:effectLst/>
                        <a:latin typeface="Times New Roman" panose="02020603050405020304" pitchFamily="18" charset="0"/>
                      </a:endParaRPr>
                    </a:p>
                  </a:txBody>
                  <a:tcPr marL="6311" marR="6311" marT="6311" marB="0"/>
                </a:tc>
                <a:tc>
                  <a:txBody>
                    <a:bodyPr/>
                    <a:lstStyle/>
                    <a:p>
                      <a:pPr algn="ctr" rtl="0" fontAlgn="ctr"/>
                      <a:r>
                        <a:rPr lang="ru-RU" sz="1000" u="none" strike="noStrike">
                          <a:effectLst/>
                        </a:rPr>
                        <a:t>Физические лица</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Минздрав</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a:effectLst/>
                        </a:rPr>
                        <a:t>Минздрав</a:t>
                      </a:r>
                      <a:endParaRPr lang="ru-RU" sz="1000" b="0" i="0" u="none" strike="noStrike">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dirty="0">
                          <a:effectLst/>
                        </a:rPr>
                        <a:t>Электронная</a:t>
                      </a:r>
                      <a:endParaRPr lang="ru-RU" sz="1000" b="0" i="0" u="none" strike="noStrike" dirty="0">
                        <a:solidFill>
                          <a:srgbClr val="000000"/>
                        </a:solidFill>
                        <a:effectLst/>
                        <a:latin typeface="Times New Roman" panose="02020603050405020304" pitchFamily="18" charset="0"/>
                      </a:endParaRPr>
                    </a:p>
                  </a:txBody>
                  <a:tcPr marL="6311" marR="6311" marT="6311" marB="0" anchor="ctr"/>
                </a:tc>
                <a:tc>
                  <a:txBody>
                    <a:bodyPr/>
                    <a:lstStyle/>
                    <a:p>
                      <a:pPr algn="ctr" rtl="0" fontAlgn="ctr"/>
                      <a:r>
                        <a:rPr lang="ru-RU" sz="1000" u="none" strike="noStrike" dirty="0">
                          <a:effectLst/>
                        </a:rPr>
                        <a:t>10907</a:t>
                      </a:r>
                      <a:endParaRPr lang="ru-RU" sz="1000" b="0" i="0" u="none" strike="noStrike" dirty="0">
                        <a:solidFill>
                          <a:srgbClr val="000000"/>
                        </a:solidFill>
                        <a:effectLst/>
                        <a:latin typeface="Times New Roman" panose="02020603050405020304" pitchFamily="18" charset="0"/>
                      </a:endParaRPr>
                    </a:p>
                  </a:txBody>
                  <a:tcPr marL="6311" marR="6311" marT="6311" marB="0" anchor="ctr"/>
                </a:tc>
              </a:tr>
            </a:tbl>
          </a:graphicData>
        </a:graphic>
      </p:graphicFrame>
      <p:sp>
        <p:nvSpPr>
          <p:cNvPr id="4" name="Прямоугольник 3"/>
          <p:cNvSpPr/>
          <p:nvPr/>
        </p:nvSpPr>
        <p:spPr>
          <a:xfrm>
            <a:off x="107504" y="404664"/>
            <a:ext cx="5724128" cy="369332"/>
          </a:xfrm>
          <a:prstGeom prst="rect">
            <a:avLst/>
          </a:prstGeom>
        </p:spPr>
        <p:txBody>
          <a:bodyPr wrap="square">
            <a:spAutoFit/>
          </a:bodyPr>
          <a:lstStyle/>
          <a:p>
            <a:r>
              <a:rPr lang="ru-RU" b="1" dirty="0">
                <a:solidFill>
                  <a:srgbClr val="00B050"/>
                </a:solidFill>
                <a:latin typeface="+mj-lt"/>
              </a:rPr>
              <a:t>Перечень </a:t>
            </a:r>
            <a:r>
              <a:rPr lang="ru-RU" b="1" dirty="0" err="1">
                <a:solidFill>
                  <a:srgbClr val="00B050"/>
                </a:solidFill>
                <a:latin typeface="+mj-lt"/>
              </a:rPr>
              <a:t>госуслуг</a:t>
            </a:r>
            <a:r>
              <a:rPr lang="ru-RU" b="1" dirty="0">
                <a:solidFill>
                  <a:srgbClr val="00B050"/>
                </a:solidFill>
                <a:latin typeface="+mj-lt"/>
              </a:rPr>
              <a:t>, оказываемых </a:t>
            </a:r>
            <a:r>
              <a:rPr lang="ru-RU" b="1" dirty="0" smtClean="0">
                <a:solidFill>
                  <a:srgbClr val="00B050"/>
                </a:solidFill>
                <a:latin typeface="+mj-lt"/>
              </a:rPr>
              <a:t>КазНУ</a:t>
            </a:r>
            <a:endParaRPr lang="ru-RU" b="1" dirty="0">
              <a:solidFill>
                <a:srgbClr val="00B050"/>
              </a:solidFill>
              <a:latin typeface="+mj-lt"/>
            </a:endParaRPr>
          </a:p>
        </p:txBody>
      </p:sp>
    </p:spTree>
    <p:extLst>
      <p:ext uri="{BB962C8B-B14F-4D97-AF65-F5344CB8AC3E}">
        <p14:creationId xmlns:p14="http://schemas.microsoft.com/office/powerpoint/2010/main" val="302205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r>
              <a:rPr lang="ru-RU" b="1" dirty="0" smtClean="0">
                <a:solidFill>
                  <a:srgbClr val="00B050"/>
                </a:solidFill>
                <a:latin typeface="Segoe UI Light" pitchFamily="34" charset="0"/>
              </a:rPr>
              <a:t>Обучение</a:t>
            </a:r>
            <a:r>
              <a:rPr lang="ru-RU" b="1" dirty="0" smtClean="0">
                <a:solidFill>
                  <a:srgbClr val="0070C0"/>
                </a:solidFill>
                <a:latin typeface="Segoe UI Light" pitchFamily="34" charset="0"/>
              </a:rPr>
              <a:t> в цифровом мире</a:t>
            </a:r>
            <a:endParaRPr lang="ru-RU" b="1" dirty="0">
              <a:solidFill>
                <a:srgbClr val="0070C0"/>
              </a:solidFill>
              <a:latin typeface="Segoe UI Light" pitchFamily="34" charset="0"/>
            </a:endParaRPr>
          </a:p>
        </p:txBody>
      </p:sp>
      <p:sp>
        <p:nvSpPr>
          <p:cNvPr id="3" name="Объект 2"/>
          <p:cNvSpPr>
            <a:spLocks noGrp="1"/>
          </p:cNvSpPr>
          <p:nvPr>
            <p:ph sz="quarter" idx="1"/>
          </p:nvPr>
        </p:nvSpPr>
        <p:spPr>
          <a:xfrm>
            <a:off x="467544" y="1340768"/>
            <a:ext cx="8075240" cy="4873752"/>
          </a:xfrm>
        </p:spPr>
        <p:txBody>
          <a:bodyPr>
            <a:normAutofit/>
          </a:bodyPr>
          <a:lstStyle/>
          <a:p>
            <a:r>
              <a:rPr lang="ru-RU" sz="1800" dirty="0" smtClean="0">
                <a:latin typeface="Segoe UI Light" pitchFamily="34" charset="0"/>
              </a:rPr>
              <a:t>Сегодня </a:t>
            </a:r>
            <a:r>
              <a:rPr lang="ru-RU" sz="1800" b="1" dirty="0" smtClean="0">
                <a:solidFill>
                  <a:srgbClr val="0070C0"/>
                </a:solidFill>
                <a:latin typeface="Segoe UI Light" pitchFamily="34" charset="0"/>
              </a:rPr>
              <a:t>цифровые платформы </a:t>
            </a:r>
            <a:r>
              <a:rPr lang="ru-RU" sz="1800" dirty="0" smtClean="0">
                <a:latin typeface="Segoe UI Light" pitchFamily="34" charset="0"/>
              </a:rPr>
              <a:t>обеспечивают массовый доступ к знаниям.</a:t>
            </a:r>
          </a:p>
          <a:p>
            <a:endParaRPr lang="ru-RU" sz="1800" b="1" dirty="0" smtClean="0">
              <a:solidFill>
                <a:srgbClr val="0070C0"/>
              </a:solidFill>
              <a:latin typeface="Segoe UI Light" pitchFamily="34" charset="0"/>
            </a:endParaRPr>
          </a:p>
          <a:p>
            <a:r>
              <a:rPr lang="ru-RU" sz="1800" b="1" dirty="0" smtClean="0">
                <a:solidFill>
                  <a:srgbClr val="0070C0"/>
                </a:solidFill>
                <a:latin typeface="Segoe UI Light" pitchFamily="34" charset="0"/>
              </a:rPr>
              <a:t>Пять основных технологических тенденций</a:t>
            </a:r>
            <a:r>
              <a:rPr lang="ru-RU" sz="1800" dirty="0" smtClean="0">
                <a:latin typeface="Segoe UI Light" pitchFamily="34" charset="0"/>
              </a:rPr>
              <a:t>, которые определяют цифровой мир:</a:t>
            </a:r>
          </a:p>
          <a:p>
            <a:pPr lvl="1" algn="ctr">
              <a:buNone/>
            </a:pPr>
            <a:r>
              <a:rPr lang="ru-RU" sz="3200" b="1" dirty="0" err="1" smtClean="0">
                <a:solidFill>
                  <a:srgbClr val="00B050"/>
                </a:solidFill>
                <a:latin typeface="Segoe UI Light" pitchFamily="34" charset="0"/>
              </a:rPr>
              <a:t>Гиперподключеность</a:t>
            </a:r>
            <a:r>
              <a:rPr lang="ru-RU" sz="3200" b="1" dirty="0" smtClean="0">
                <a:solidFill>
                  <a:srgbClr val="00B050"/>
                </a:solidFill>
                <a:latin typeface="Segoe UI Light" pitchFamily="34" charset="0"/>
              </a:rPr>
              <a:t>, суперкомпьютеры, </a:t>
            </a:r>
          </a:p>
          <a:p>
            <a:pPr lvl="1" algn="ctr">
              <a:buNone/>
            </a:pPr>
            <a:r>
              <a:rPr lang="ru-RU" sz="3200" b="1" dirty="0" smtClean="0">
                <a:solidFill>
                  <a:srgbClr val="00B050"/>
                </a:solidFill>
                <a:latin typeface="Segoe UI Light" pitchFamily="34" charset="0"/>
              </a:rPr>
              <a:t>облачные технологии, умные технологии,  </a:t>
            </a:r>
            <a:r>
              <a:rPr lang="ru-RU" sz="3200" b="1" dirty="0" err="1" smtClean="0">
                <a:solidFill>
                  <a:srgbClr val="00B050"/>
                </a:solidFill>
                <a:latin typeface="Segoe UI Light" pitchFamily="34" charset="0"/>
              </a:rPr>
              <a:t>кибербезопасность</a:t>
            </a:r>
            <a:endParaRPr lang="ru-RU" sz="3200" b="1" dirty="0" smtClean="0">
              <a:solidFill>
                <a:srgbClr val="00B050"/>
              </a:solidFill>
              <a:latin typeface="Segoe UI Light" pitchFamily="34" charset="0"/>
            </a:endParaRPr>
          </a:p>
          <a:p>
            <a:endParaRPr lang="ru-RU" sz="1800" dirty="0" smtClean="0">
              <a:latin typeface="Segoe UI Light" pitchFamily="34" charset="0"/>
            </a:endParaRPr>
          </a:p>
          <a:p>
            <a:r>
              <a:rPr lang="ru-RU" sz="1800" dirty="0" smtClean="0">
                <a:latin typeface="Segoe UI Light" pitchFamily="34" charset="0"/>
              </a:rPr>
              <a:t>В обзоре MIT </a:t>
            </a:r>
            <a:r>
              <a:rPr lang="ru-RU" sz="1800" dirty="0" err="1" smtClean="0">
                <a:latin typeface="Segoe UI Light" pitchFamily="34" charset="0"/>
              </a:rPr>
              <a:t>Sloan</a:t>
            </a:r>
            <a:r>
              <a:rPr lang="ru-RU" sz="1800" dirty="0" smtClean="0">
                <a:latin typeface="Segoe UI Light" pitchFamily="34" charset="0"/>
              </a:rPr>
              <a:t> </a:t>
            </a:r>
            <a:r>
              <a:rPr lang="ru-RU" sz="1800" dirty="0" err="1" smtClean="0">
                <a:latin typeface="Segoe UI Light" pitchFamily="34" charset="0"/>
              </a:rPr>
              <a:t>Management</a:t>
            </a:r>
            <a:r>
              <a:rPr lang="ru-RU" sz="1800" dirty="0" smtClean="0">
                <a:latin typeface="Segoe UI Light" pitchFamily="34" charset="0"/>
              </a:rPr>
              <a:t> </a:t>
            </a:r>
            <a:r>
              <a:rPr lang="ru-RU" sz="1800" dirty="0" err="1" smtClean="0">
                <a:latin typeface="Segoe UI Light" pitchFamily="34" charset="0"/>
              </a:rPr>
              <a:t>Review</a:t>
            </a:r>
            <a:r>
              <a:rPr lang="ru-RU" sz="1800" dirty="0" smtClean="0">
                <a:latin typeface="Segoe UI Light" pitchFamily="34" charset="0"/>
              </a:rPr>
              <a:t> и глобальном исследовании цифрового бизнеса «</a:t>
            </a:r>
            <a:r>
              <a:rPr lang="ru-RU" sz="1800" dirty="0" err="1" smtClean="0">
                <a:latin typeface="Segoe UI Light" pitchFamily="34" charset="0"/>
              </a:rPr>
              <a:t>Делойт</a:t>
            </a:r>
            <a:r>
              <a:rPr lang="ru-RU" sz="1800" dirty="0" smtClean="0">
                <a:latin typeface="Segoe UI Light" pitchFamily="34" charset="0"/>
              </a:rPr>
              <a:t>» в 2015 году определены </a:t>
            </a:r>
            <a:r>
              <a:rPr lang="ru-RU" sz="1800" b="1" dirty="0" smtClean="0">
                <a:solidFill>
                  <a:srgbClr val="0070C0"/>
                </a:solidFill>
                <a:latin typeface="Segoe UI Light" pitchFamily="34" charset="0"/>
              </a:rPr>
              <a:t>цифровые технологии</a:t>
            </a:r>
            <a:r>
              <a:rPr lang="ru-RU" sz="1800" dirty="0" smtClean="0">
                <a:latin typeface="Segoe UI Light" pitchFamily="34" charset="0"/>
              </a:rPr>
              <a:t>, такие как </a:t>
            </a:r>
            <a:r>
              <a:rPr lang="ru-RU" sz="1800" b="1" dirty="0" smtClean="0">
                <a:solidFill>
                  <a:srgbClr val="00B050"/>
                </a:solidFill>
                <a:latin typeface="Segoe UI Light" pitchFamily="34" charset="0"/>
              </a:rPr>
              <a:t>социальные, мобильные, аналитические и облачные</a:t>
            </a:r>
            <a:r>
              <a:rPr lang="ru-RU" sz="1800" dirty="0" smtClean="0">
                <a:latin typeface="Segoe UI Light" pitchFamily="34" charset="0"/>
              </a:rPr>
              <a:t>. </a:t>
            </a:r>
          </a:p>
          <a:p>
            <a:endParaRPr lang="ru-RU" sz="1800" dirty="0">
              <a:latin typeface="Segoe UI Light" pitchFamily="34" charset="0"/>
            </a:endParaRPr>
          </a:p>
          <a:p>
            <a:endParaRPr lang="ru-RU" sz="1800" dirty="0">
              <a:latin typeface="Segoe UI Light" pitchFamily="34" charset="0"/>
            </a:endParaRPr>
          </a:p>
        </p:txBody>
      </p:sp>
      <p:sp>
        <p:nvSpPr>
          <p:cNvPr id="4" name="Прямоугольник 3"/>
          <p:cNvSpPr/>
          <p:nvPr/>
        </p:nvSpPr>
        <p:spPr>
          <a:xfrm>
            <a:off x="652736" y="6214520"/>
            <a:ext cx="7704856" cy="246221"/>
          </a:xfrm>
          <a:prstGeom prst="rect">
            <a:avLst/>
          </a:prstGeom>
        </p:spPr>
        <p:txBody>
          <a:bodyPr wrap="square">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://assets.cdn.sap.com/sapcom/docs/2016/03/164c70d0-627c-0010-82c7-eda71af511fa.pdf</a:t>
            </a:r>
          </a:p>
        </p:txBody>
      </p:sp>
    </p:spTree>
    <p:extLst>
      <p:ext uri="{BB962C8B-B14F-4D97-AF65-F5344CB8AC3E}">
        <p14:creationId xmlns:p14="http://schemas.microsoft.com/office/powerpoint/2010/main" val="337693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80920" cy="523220"/>
          </a:xfrm>
        </p:spPr>
        <p:txBody>
          <a:bodyPr wrap="square">
            <a:spAutoFit/>
          </a:bodyPr>
          <a:lstStyle/>
          <a:p>
            <a:r>
              <a:rPr lang="ru-RU" sz="2800" b="1" cap="none" dirty="0" smtClean="0">
                <a:solidFill>
                  <a:srgbClr val="00B050"/>
                </a:solidFill>
                <a:latin typeface="Segoe UI Light" panose="020B0502040204020203" pitchFamily="34" charset="0"/>
                <a:ea typeface="+mn-ea"/>
                <a:cs typeface="Segoe UI Light" panose="020B0502040204020203" pitchFamily="34" charset="0"/>
              </a:rPr>
              <a:t>Электронные сервисы </a:t>
            </a:r>
            <a:r>
              <a:rPr lang="ru-RU" sz="2800" b="1" cap="none" dirty="0" smtClean="0">
                <a:solidFill>
                  <a:srgbClr val="0070C0"/>
                </a:solidFill>
                <a:latin typeface="Segoe UI Light" panose="020B0502040204020203" pitchFamily="34" charset="0"/>
                <a:ea typeface="+mn-ea"/>
                <a:cs typeface="Segoe UI Light" panose="020B0502040204020203" pitchFamily="34" charset="0"/>
              </a:rPr>
              <a:t>пользователей КИС</a:t>
            </a:r>
          </a:p>
        </p:txBody>
      </p:sp>
      <p:sp>
        <p:nvSpPr>
          <p:cNvPr id="3" name="Содержимое 2"/>
          <p:cNvSpPr>
            <a:spLocks noGrp="1"/>
          </p:cNvSpPr>
          <p:nvPr>
            <p:ph sz="quarter" idx="1"/>
          </p:nvPr>
        </p:nvSpPr>
        <p:spPr>
          <a:xfrm>
            <a:off x="213598" y="908720"/>
            <a:ext cx="8644796" cy="4873752"/>
          </a:xfrm>
        </p:spPr>
        <p:txBody>
          <a:bodyPr>
            <a:noAutofit/>
          </a:bodyPr>
          <a:lstStyle/>
          <a:p>
            <a:pPr lvl="0"/>
            <a:r>
              <a:rPr lang="ru-RU" sz="1600" b="1" dirty="0">
                <a:latin typeface="Segoe UI Light" panose="020B0502040204020203" pitchFamily="34" charset="0"/>
                <a:cs typeface="Segoe UI Light" panose="020B0502040204020203" pitchFamily="34" charset="0"/>
              </a:rPr>
              <a:t>Сервисы управления пользователями</a:t>
            </a:r>
            <a:r>
              <a:rPr lang="ru-RU" sz="1600" dirty="0">
                <a:latin typeface="Segoe UI Light" panose="020B0502040204020203" pitchFamily="34" charset="0"/>
                <a:cs typeface="Segoe UI Light" panose="020B0502040204020203" pitchFamily="34" charset="0"/>
              </a:rPr>
              <a:t>: </a:t>
            </a:r>
            <a:r>
              <a:rPr lang="ru-RU" sz="1600" u="sng" dirty="0">
                <a:latin typeface="Segoe UI Light" panose="020B0502040204020203" pitchFamily="34" charset="0"/>
                <a:cs typeface="Segoe UI Light" panose="020B0502040204020203" pitchFamily="34" charset="0"/>
              </a:rPr>
              <a:t>Приемная компания</a:t>
            </a:r>
            <a:r>
              <a:rPr lang="ru-RU" sz="1600" dirty="0">
                <a:latin typeface="Segoe UI Light" panose="020B0502040204020203" pitchFamily="34" charset="0"/>
                <a:cs typeface="Segoe UI Light" panose="020B0502040204020203" pitchFamily="34" charset="0"/>
              </a:rPr>
              <a:t>, Управление кадрами, </a:t>
            </a:r>
            <a:r>
              <a:rPr lang="ru-RU" sz="1600" u="sng" dirty="0">
                <a:latin typeface="Segoe UI Light" panose="020B0502040204020203" pitchFamily="34" charset="0"/>
                <a:cs typeface="Segoe UI Light" panose="020B0502040204020203" pitchFamily="34" charset="0"/>
              </a:rPr>
              <a:t>Предоставление Карты доступа</a:t>
            </a:r>
            <a:r>
              <a:rPr lang="ru-RU" sz="1600" dirty="0">
                <a:latin typeface="Segoe UI Light" panose="020B0502040204020203" pitchFamily="34" charset="0"/>
                <a:cs typeface="Segoe UI Light" panose="020B0502040204020203" pitchFamily="34" charset="0"/>
              </a:rPr>
              <a:t>, Управление доступом к корпоративным ресурсам;</a:t>
            </a:r>
          </a:p>
          <a:p>
            <a:pPr lvl="0"/>
            <a:r>
              <a:rPr lang="ru-RU" sz="1600" b="1" dirty="0">
                <a:latin typeface="Segoe UI Light" panose="020B0502040204020203" pitchFamily="34" charset="0"/>
                <a:cs typeface="Segoe UI Light" panose="020B0502040204020203" pitchFamily="34" charset="0"/>
              </a:rPr>
              <a:t>Общие информационные сервисы</a:t>
            </a:r>
            <a:r>
              <a:rPr lang="ru-RU" sz="1600" dirty="0">
                <a:latin typeface="Segoe UI Light" panose="020B0502040204020203" pitchFamily="34" charset="0"/>
                <a:cs typeface="Segoe UI Light" panose="020B0502040204020203" pitchFamily="34" charset="0"/>
              </a:rPr>
              <a:t>: Новости, Объявления, Нормативные документы, Часто задаваемые вопросы, Рекомендуемые ссылки, Телефонный справочник, Обмен сообщениями, </a:t>
            </a:r>
            <a:r>
              <a:rPr lang="ru-RU" sz="1600" u="sng" dirty="0">
                <a:latin typeface="Segoe UI Light" panose="020B0502040204020203" pitchFamily="34" charset="0"/>
                <a:cs typeface="Segoe UI Light" panose="020B0502040204020203" pitchFamily="34" charset="0"/>
              </a:rPr>
              <a:t>Управление </a:t>
            </a:r>
            <a:r>
              <a:rPr lang="ru-RU" sz="1600" u="sng" dirty="0" err="1">
                <a:latin typeface="Segoe UI Light" panose="020B0502040204020203" pitchFamily="34" charset="0"/>
                <a:cs typeface="Segoe UI Light" panose="020B0502040204020203" pitchFamily="34" charset="0"/>
              </a:rPr>
              <a:t>профайлом</a:t>
            </a:r>
            <a:r>
              <a:rPr lang="ru-RU" sz="1600" u="sng" dirty="0">
                <a:latin typeface="Segoe UI Light" panose="020B0502040204020203" pitchFamily="34" charset="0"/>
                <a:cs typeface="Segoe UI Light" panose="020B0502040204020203" pitchFamily="34" charset="0"/>
              </a:rPr>
              <a:t>, Мобильное приложение, Академическая задолженность, Финансовая задолженность, Родительский доступ</a:t>
            </a:r>
            <a:r>
              <a:rPr lang="ru-RU" sz="1600" dirty="0">
                <a:latin typeface="Segoe UI Light" panose="020B0502040204020203" pitchFamily="34" charset="0"/>
                <a:cs typeface="Segoe UI Light" panose="020B0502040204020203" pitchFamily="34" charset="0"/>
              </a:rPr>
              <a:t>; </a:t>
            </a:r>
          </a:p>
          <a:p>
            <a:pPr lvl="0"/>
            <a:r>
              <a:rPr lang="ru-RU" sz="1600" b="1" dirty="0">
                <a:latin typeface="Segoe UI Light" panose="020B0502040204020203" pitchFamily="34" charset="0"/>
                <a:cs typeface="Segoe UI Light" panose="020B0502040204020203" pitchFamily="34" charset="0"/>
              </a:rPr>
              <a:t>Сервисы электронного документооборота</a:t>
            </a:r>
            <a:r>
              <a:rPr lang="ru-RU" sz="1600" dirty="0">
                <a:latin typeface="Segoe UI Light" panose="020B0502040204020203" pitchFamily="34" charset="0"/>
                <a:cs typeface="Segoe UI Light" panose="020B0502040204020203" pitchFamily="34" charset="0"/>
              </a:rPr>
              <a:t>: Приказы и распоряжения по движению студентов, Приказы на стипендию, </a:t>
            </a:r>
            <a:r>
              <a:rPr lang="ru-RU" sz="1600" u="sng" dirty="0">
                <a:latin typeface="Segoe UI Light" panose="020B0502040204020203" pitchFamily="34" charset="0"/>
                <a:cs typeface="Segoe UI Light" panose="020B0502040204020203" pitchFamily="34" charset="0"/>
              </a:rPr>
              <a:t>Ведомости, </a:t>
            </a:r>
            <a:r>
              <a:rPr lang="ru-RU" sz="1600" u="sng" dirty="0" err="1">
                <a:latin typeface="Segoe UI Light" panose="020B0502040204020203" pitchFamily="34" charset="0"/>
                <a:cs typeface="Segoe UI Light" panose="020B0502040204020203" pitchFamily="34" charset="0"/>
              </a:rPr>
              <a:t>Транскрипты</a:t>
            </a:r>
            <a:r>
              <a:rPr lang="ru-RU" sz="1600" u="sng" dirty="0">
                <a:latin typeface="Segoe UI Light" panose="020B0502040204020203" pitchFamily="34" charset="0"/>
                <a:cs typeface="Segoe UI Light" panose="020B0502040204020203" pitchFamily="34" charset="0"/>
              </a:rPr>
              <a:t>, Справки, Индивидуальные учебные планы, Дипломы и приложения</a:t>
            </a:r>
            <a:r>
              <a:rPr lang="ru-RU" sz="1600" dirty="0">
                <a:latin typeface="Segoe UI Light" panose="020B0502040204020203" pitchFamily="34" charset="0"/>
                <a:cs typeface="Segoe UI Light" panose="020B0502040204020203" pitchFamily="34" charset="0"/>
              </a:rPr>
              <a:t> и пр.;</a:t>
            </a:r>
          </a:p>
          <a:p>
            <a:pPr lvl="0"/>
            <a:r>
              <a:rPr lang="ru-RU" sz="1600" b="1" dirty="0">
                <a:latin typeface="Segoe UI Light" panose="020B0502040204020203" pitchFamily="34" charset="0"/>
                <a:cs typeface="Segoe UI Light" panose="020B0502040204020203" pitchFamily="34" charset="0"/>
              </a:rPr>
              <a:t>Сервисы поддержки учебного процесса</a:t>
            </a:r>
            <a:r>
              <a:rPr lang="ru-RU" sz="1600" dirty="0">
                <a:latin typeface="Segoe UI Light" panose="020B0502040204020203" pitchFamily="34" charset="0"/>
                <a:cs typeface="Segoe UI Light" panose="020B0502040204020203" pitchFamily="34" charset="0"/>
              </a:rPr>
              <a:t>: Каталог дисциплин, Аудиторный фонд, Учебные планы, Академические календари, Дисциплинарные группы, Управление параметрами аттестации, Расписание занятий/экзаменов/консультаций, Педагогическая нагрузка;</a:t>
            </a:r>
          </a:p>
          <a:p>
            <a:pPr lvl="0"/>
            <a:r>
              <a:rPr lang="ru-RU" sz="1600" b="1" dirty="0">
                <a:latin typeface="Segoe UI Light" panose="020B0502040204020203" pitchFamily="34" charset="0"/>
                <a:cs typeface="Segoe UI Light" panose="020B0502040204020203" pitchFamily="34" charset="0"/>
              </a:rPr>
              <a:t>Сервисы организации учебного процесса</a:t>
            </a:r>
            <a:r>
              <a:rPr lang="ru-RU" sz="1600" dirty="0">
                <a:latin typeface="Segoe UI Light" panose="020B0502040204020203" pitchFamily="34" charset="0"/>
                <a:cs typeface="Segoe UI Light" panose="020B0502040204020203" pitchFamily="34" charset="0"/>
              </a:rPr>
              <a:t>: Управление учебно-методическими материалами, </a:t>
            </a:r>
            <a:r>
              <a:rPr lang="ru-RU" sz="1600" u="sng" dirty="0">
                <a:latin typeface="Segoe UI Light" panose="020B0502040204020203" pitchFamily="34" charset="0"/>
                <a:cs typeface="Segoe UI Light" panose="020B0502040204020203" pitchFamily="34" charset="0"/>
              </a:rPr>
              <a:t>Регистрация на дисциплины, Журнал посещаемости и успеваемости, Дистанционное обучение</a:t>
            </a:r>
            <a:r>
              <a:rPr lang="ru-RU" sz="1600" dirty="0">
                <a:latin typeface="Segoe UI Light" panose="020B0502040204020203" pitchFamily="34" charset="0"/>
                <a:cs typeface="Segoe UI Light" panose="020B0502040204020203" pitchFamily="34" charset="0"/>
              </a:rPr>
              <a:t>, Аттестация, Практика, </a:t>
            </a:r>
            <a:r>
              <a:rPr lang="ru-RU" sz="1600" u="sng" dirty="0">
                <a:latin typeface="Segoe UI Light" panose="020B0502040204020203" pitchFamily="34" charset="0"/>
                <a:cs typeface="Segoe UI Light" panose="020B0502040204020203" pitchFamily="34" charset="0"/>
              </a:rPr>
              <a:t>Тестирование</a:t>
            </a:r>
            <a:r>
              <a:rPr lang="ru-RU" sz="1600" dirty="0">
                <a:latin typeface="Segoe UI Light" panose="020B0502040204020203" pitchFamily="34" charset="0"/>
                <a:cs typeface="Segoe UI Light" panose="020B0502040204020203" pitchFamily="34" charset="0"/>
              </a:rPr>
              <a:t>, Генерация экзаменационных билетов, Дополнительное обучение;</a:t>
            </a:r>
          </a:p>
          <a:p>
            <a:r>
              <a:rPr lang="ru-RU" sz="1600" b="1" dirty="0">
                <a:latin typeface="Segoe UI Light" panose="020B0502040204020203" pitchFamily="34" charset="0"/>
                <a:cs typeface="Segoe UI Light" panose="020B0502040204020203" pitchFamily="34" charset="0"/>
              </a:rPr>
              <a:t>Сервисы мониторинга, контроля и анализа учебного процесса</a:t>
            </a:r>
            <a:r>
              <a:rPr lang="ru-RU" sz="1600" dirty="0">
                <a:latin typeface="Segoe UI Light" panose="020B0502040204020203" pitchFamily="34" charset="0"/>
                <a:cs typeface="Segoe UI Light" panose="020B0502040204020203" pitchFamily="34" charset="0"/>
              </a:rPr>
              <a:t>: Индикативный план, </a:t>
            </a:r>
            <a:r>
              <a:rPr lang="ru-RU" sz="1600" u="sng" dirty="0">
                <a:latin typeface="Segoe UI Light" panose="020B0502040204020203" pitchFamily="34" charset="0"/>
                <a:cs typeface="Segoe UI Light" panose="020B0502040204020203" pitchFamily="34" charset="0"/>
              </a:rPr>
              <a:t>Рейтинг преподавателей, Рейтинг студентов</a:t>
            </a:r>
            <a:r>
              <a:rPr lang="ru-RU" sz="1600" dirty="0">
                <a:latin typeface="Segoe UI Light" panose="020B0502040204020203" pitchFamily="34" charset="0"/>
                <a:cs typeface="Segoe UI Light" panose="020B0502040204020203" pitchFamily="34" charset="0"/>
              </a:rPr>
              <a:t>, Анкетирование пользователей, </a:t>
            </a:r>
            <a:r>
              <a:rPr lang="ru-RU" sz="1600" u="sng" dirty="0">
                <a:latin typeface="Segoe UI Light" panose="020B0502040204020203" pitchFamily="34" charset="0"/>
                <a:cs typeface="Segoe UI Light" panose="020B0502040204020203" pitchFamily="34" charset="0"/>
              </a:rPr>
              <a:t>Статистические отчеты, Аналитические отчеты</a:t>
            </a:r>
            <a:r>
              <a:rPr lang="ru-RU" sz="1600" dirty="0">
                <a:latin typeface="Segoe UI Light" panose="020B0502040204020203" pitchFamily="34" charset="0"/>
                <a:cs typeface="Segoe UI Light" panose="020B0502040204020203" pitchFamily="34" charset="0"/>
              </a:rPr>
              <a:t>, Расширенный поиск, </a:t>
            </a:r>
            <a:r>
              <a:rPr lang="ru-RU" sz="1600" u="sng" dirty="0" err="1">
                <a:latin typeface="Segoe UI Light" panose="020B0502040204020203" pitchFamily="34" charset="0"/>
                <a:cs typeface="Segoe UI Light" panose="020B0502040204020203" pitchFamily="34" charset="0"/>
              </a:rPr>
              <a:t>Антиплагиат</a:t>
            </a:r>
            <a:r>
              <a:rPr lang="ru-RU" sz="1600" dirty="0">
                <a:latin typeface="Segoe UI Light" panose="020B0502040204020203" pitchFamily="34" charset="0"/>
                <a:cs typeface="Segoe UI Light" panose="020B0502040204020203" pitchFamily="34" charset="0"/>
              </a:rPr>
              <a:t>, Утверждение документов, Контроль нарушений;</a:t>
            </a:r>
          </a:p>
          <a:p>
            <a:endParaRPr lang="ru-RU" sz="1600" dirty="0">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80920" cy="523220"/>
          </a:xfrm>
        </p:spPr>
        <p:txBody>
          <a:bodyPr wrap="square">
            <a:spAutoFit/>
          </a:bodyPr>
          <a:lstStyle/>
          <a:p>
            <a:r>
              <a:rPr lang="ru-RU" sz="2800" b="1" cap="none" dirty="0" smtClean="0">
                <a:solidFill>
                  <a:srgbClr val="00B050"/>
                </a:solidFill>
                <a:latin typeface="Segoe UI Light" panose="020B0502040204020203" pitchFamily="34" charset="0"/>
                <a:ea typeface="+mn-ea"/>
                <a:cs typeface="Segoe UI Light" panose="020B0502040204020203" pitchFamily="34" charset="0"/>
              </a:rPr>
              <a:t>Электронные сервисы </a:t>
            </a:r>
            <a:r>
              <a:rPr lang="ru-RU" sz="2800" b="1" cap="none" dirty="0" smtClean="0">
                <a:solidFill>
                  <a:srgbClr val="0070C0"/>
                </a:solidFill>
                <a:latin typeface="Segoe UI Light" panose="020B0502040204020203" pitchFamily="34" charset="0"/>
                <a:ea typeface="+mn-ea"/>
                <a:cs typeface="Segoe UI Light" panose="020B0502040204020203" pitchFamily="34" charset="0"/>
              </a:rPr>
              <a:t>пользователей КИС</a:t>
            </a:r>
          </a:p>
        </p:txBody>
      </p:sp>
      <p:sp>
        <p:nvSpPr>
          <p:cNvPr id="3" name="Содержимое 2"/>
          <p:cNvSpPr>
            <a:spLocks noGrp="1"/>
          </p:cNvSpPr>
          <p:nvPr>
            <p:ph sz="quarter" idx="1"/>
          </p:nvPr>
        </p:nvSpPr>
        <p:spPr>
          <a:xfrm>
            <a:off x="213598" y="711860"/>
            <a:ext cx="8644796" cy="4873752"/>
          </a:xfrm>
        </p:spPr>
        <p:txBody>
          <a:bodyPr>
            <a:noAutofit/>
          </a:bodyPr>
          <a:lstStyle/>
          <a:p>
            <a:pPr lvl="0"/>
            <a:r>
              <a:rPr lang="ru-RU" sz="1600" b="1" dirty="0" smtClean="0">
                <a:latin typeface="Segoe UI Light" panose="020B0502040204020203" pitchFamily="34" charset="0"/>
                <a:cs typeface="Segoe UI Light" panose="020B0502040204020203" pitchFamily="34" charset="0"/>
              </a:rPr>
              <a:t>Сервисы </a:t>
            </a:r>
            <a:r>
              <a:rPr lang="ru-RU" sz="1600" b="1" dirty="0">
                <a:latin typeface="Segoe UI Light" panose="020B0502040204020203" pitchFamily="34" charset="0"/>
                <a:cs typeface="Segoe UI Light" panose="020B0502040204020203" pitchFamily="34" charset="0"/>
              </a:rPr>
              <a:t>подачи электронных заявлений</a:t>
            </a:r>
            <a:r>
              <a:rPr lang="ru-RU" sz="1600" dirty="0">
                <a:latin typeface="Segoe UI Light" panose="020B0502040204020203" pitchFamily="34" charset="0"/>
                <a:cs typeface="Segoe UI Light" panose="020B0502040204020203" pitchFamily="34" charset="0"/>
              </a:rPr>
              <a:t>: Заявление на Отчисление, Заявление на Перевод, Заявление на Академический отпуск, Заявление на Заграничную командировку, Заявление на Изменение ФИО, Заявление на Ликвидацию академической задолженности, </a:t>
            </a:r>
            <a:r>
              <a:rPr lang="ru-RU" sz="1600" u="sng" dirty="0">
                <a:latin typeface="Segoe UI Light" panose="020B0502040204020203" pitchFamily="34" charset="0"/>
                <a:cs typeface="Segoe UI Light" panose="020B0502040204020203" pitchFamily="34" charset="0"/>
              </a:rPr>
              <a:t>Заявление на Место в общежитии</a:t>
            </a:r>
            <a:r>
              <a:rPr lang="ru-RU" sz="1600" dirty="0">
                <a:latin typeface="Segoe UI Light" panose="020B0502040204020203" pitchFamily="34" charset="0"/>
                <a:cs typeface="Segoe UI Light" panose="020B0502040204020203" pitchFamily="34" charset="0"/>
              </a:rPr>
              <a:t>, Заявление на Получение утвержденных печатных форм;</a:t>
            </a:r>
          </a:p>
          <a:p>
            <a:pPr lvl="0"/>
            <a:r>
              <a:rPr lang="ru-RU" sz="1600" b="1" dirty="0">
                <a:latin typeface="Segoe UI Light" panose="020B0502040204020203" pitchFamily="34" charset="0"/>
                <a:cs typeface="Segoe UI Light" panose="020B0502040204020203" pitchFamily="34" charset="0"/>
              </a:rPr>
              <a:t>Сервисы администрирования системы</a:t>
            </a:r>
            <a:r>
              <a:rPr lang="ru-RU" sz="1600" dirty="0">
                <a:latin typeface="Segoe UI Light" panose="020B0502040204020203" pitchFamily="34" charset="0"/>
                <a:cs typeface="Segoe UI Light" panose="020B0502040204020203" pitchFamily="34" charset="0"/>
              </a:rPr>
              <a:t>: Управление справочной информацией, Ролевая политика, </a:t>
            </a:r>
            <a:r>
              <a:rPr lang="ru-RU" sz="1600" u="sng" dirty="0">
                <a:latin typeface="Segoe UI Light" panose="020B0502040204020203" pitchFamily="34" charset="0"/>
                <a:cs typeface="Segoe UI Light" panose="020B0502040204020203" pitchFamily="34" charset="0"/>
              </a:rPr>
              <a:t>История действий пользователей, Архивирование данных, Конфигурация системы</a:t>
            </a:r>
            <a:r>
              <a:rPr lang="ru-RU" sz="1600" dirty="0">
                <a:latin typeface="Segoe UI Light" panose="020B0502040204020203" pitchFamily="34" charset="0"/>
                <a:cs typeface="Segoe UI Light" panose="020B0502040204020203" pitchFamily="34" charset="0"/>
              </a:rPr>
              <a:t>;</a:t>
            </a:r>
          </a:p>
          <a:p>
            <a:pPr lvl="0"/>
            <a:r>
              <a:rPr lang="ru-RU" sz="1600" b="1" dirty="0">
                <a:latin typeface="Segoe UI Light" panose="020B0502040204020203" pitchFamily="34" charset="0"/>
                <a:cs typeface="Segoe UI Light" panose="020B0502040204020203" pitchFamily="34" charset="0"/>
              </a:rPr>
              <a:t>Интеграционные сервисы</a:t>
            </a:r>
            <a:r>
              <a:rPr lang="ru-RU" sz="1600" dirty="0">
                <a:latin typeface="Segoe UI Light" panose="020B0502040204020203" pitchFamily="34" charset="0"/>
                <a:cs typeface="Segoe UI Light" panose="020B0502040204020203" pitchFamily="34" charset="0"/>
              </a:rPr>
              <a:t>: </a:t>
            </a:r>
            <a:r>
              <a:rPr lang="ru-RU" sz="1600" u="sng" dirty="0">
                <a:latin typeface="Segoe UI Light" panose="020B0502040204020203" pitchFamily="34" charset="0"/>
                <a:cs typeface="Segoe UI Light" panose="020B0502040204020203" pitchFamily="34" charset="0"/>
              </a:rPr>
              <a:t>Выгрузка данных в ЕСУВО</a:t>
            </a:r>
            <a:r>
              <a:rPr lang="ru-RU" sz="1600" dirty="0">
                <a:latin typeface="Segoe UI Light" panose="020B0502040204020203" pitchFamily="34" charset="0"/>
                <a:cs typeface="Segoe UI Light" panose="020B0502040204020203" pitchFamily="34" charset="0"/>
              </a:rPr>
              <a:t>, Загрузка данных по кадрам из Системы «1С Управление персоналом», </a:t>
            </a:r>
            <a:r>
              <a:rPr lang="ru-RU" sz="1600" u="sng" dirty="0">
                <a:latin typeface="Segoe UI Light" panose="020B0502040204020203" pitchFamily="34" charset="0"/>
                <a:cs typeface="Segoe UI Light" panose="020B0502040204020203" pitchFamily="34" charset="0"/>
              </a:rPr>
              <a:t>Загрузка данных по оплате</a:t>
            </a:r>
            <a:r>
              <a:rPr lang="ru-RU" sz="1600" dirty="0">
                <a:latin typeface="Segoe UI Light" panose="020B0502040204020203" pitchFamily="34" charset="0"/>
                <a:cs typeface="Segoe UI Light" panose="020B0502040204020203" pitchFamily="34" charset="0"/>
              </a:rPr>
              <a:t>, стипендии из Системы «1С-Бухгалтерия», Интеграция е-услуг с системой электронного документооборота «</a:t>
            </a:r>
            <a:r>
              <a:rPr lang="en-US" sz="1600" dirty="0">
                <a:latin typeface="Segoe UI Light" panose="020B0502040204020203" pitchFamily="34" charset="0"/>
                <a:cs typeface="Segoe UI Light" panose="020B0502040204020203" pitchFamily="34" charset="0"/>
              </a:rPr>
              <a:t>Directum</a:t>
            </a:r>
            <a:r>
              <a:rPr lang="ru-RU" sz="1600" dirty="0">
                <a:latin typeface="Segoe UI Light" panose="020B0502040204020203" pitchFamily="34" charset="0"/>
                <a:cs typeface="Segoe UI Light" panose="020B0502040204020203" pitchFamily="34" charset="0"/>
              </a:rPr>
              <a:t>», Выгрузка данных в систему контроля доступа, Выгрузка данных по образовательному процессу в корпоративные информационные ресурсы, Обеспечение единого входа в Корпоративную информационную систему, включающего Сервис коридорной печати, </a:t>
            </a:r>
            <a:r>
              <a:rPr lang="en-US" sz="1600" dirty="0" err="1">
                <a:latin typeface="Segoe UI Light" panose="020B0502040204020203" pitchFamily="34" charset="0"/>
                <a:cs typeface="Segoe UI Light" panose="020B0502040204020203" pitchFamily="34" charset="0"/>
              </a:rPr>
              <a:t>WiFi</a:t>
            </a:r>
            <a:r>
              <a:rPr lang="ru-RU" sz="1600" dirty="0">
                <a:latin typeface="Segoe UI Light" panose="020B0502040204020203" pitchFamily="34" charset="0"/>
                <a:cs typeface="Segoe UI Light" panose="020B0502040204020203" pitchFamily="34" charset="0"/>
              </a:rPr>
              <a:t>, корпоративная почта, </a:t>
            </a:r>
            <a:r>
              <a:rPr lang="ru-RU" sz="1600" u="sng" dirty="0">
                <a:latin typeface="Segoe UI Light" panose="020B0502040204020203" pitchFamily="34" charset="0"/>
                <a:cs typeface="Segoe UI Light" panose="020B0502040204020203" pitchFamily="34" charset="0"/>
              </a:rPr>
              <a:t>Загрузка научных публикаций </a:t>
            </a:r>
            <a:r>
              <a:rPr lang="ru-RU" sz="1600" dirty="0">
                <a:latin typeface="Segoe UI Light" panose="020B0502040204020203" pitchFamily="34" charset="0"/>
                <a:cs typeface="Segoe UI Light" panose="020B0502040204020203" pitchFamily="34" charset="0"/>
              </a:rPr>
              <a:t>из ИС «Наука»;</a:t>
            </a:r>
          </a:p>
          <a:p>
            <a:pPr lvl="0"/>
            <a:r>
              <a:rPr lang="ru-RU" sz="1600" b="1" dirty="0">
                <a:latin typeface="Segoe UI Light" panose="020B0502040204020203" pitchFamily="34" charset="0"/>
                <a:cs typeface="Segoe UI Light" panose="020B0502040204020203" pitchFamily="34" charset="0"/>
              </a:rPr>
              <a:t>Сервисы социально-воспитательного процесса</a:t>
            </a:r>
            <a:r>
              <a:rPr lang="ru-RU" sz="1600" dirty="0">
                <a:latin typeface="Segoe UI Light" panose="020B0502040204020203" pitchFamily="34" charset="0"/>
                <a:cs typeface="Segoe UI Light" panose="020B0502040204020203" pitchFamily="34" charset="0"/>
              </a:rPr>
              <a:t>: </a:t>
            </a:r>
            <a:r>
              <a:rPr lang="ru-RU" sz="1600" u="sng" dirty="0">
                <a:latin typeface="Segoe UI Light" panose="020B0502040204020203" pitchFamily="34" charset="0"/>
                <a:cs typeface="Segoe UI Light" panose="020B0502040204020203" pitchFamily="34" charset="0"/>
              </a:rPr>
              <a:t>Сопровождение обучающегося Куратором-</a:t>
            </a:r>
            <a:r>
              <a:rPr lang="ru-RU" sz="1600" u="sng" dirty="0" err="1">
                <a:latin typeface="Segoe UI Light" panose="020B0502040204020203" pitchFamily="34" charset="0"/>
                <a:cs typeface="Segoe UI Light" panose="020B0502040204020203" pitchFamily="34" charset="0"/>
              </a:rPr>
              <a:t>эдвайзером</a:t>
            </a:r>
            <a:r>
              <a:rPr lang="ru-RU" sz="1600" dirty="0">
                <a:latin typeface="Segoe UI Light" panose="020B0502040204020203" pitchFamily="34" charset="0"/>
                <a:cs typeface="Segoe UI Light" panose="020B0502040204020203" pitchFamily="34" charset="0"/>
              </a:rPr>
              <a:t>, Учет мероприятий, кружков и общественных объединений, </a:t>
            </a:r>
            <a:r>
              <a:rPr lang="ru-RU" sz="1600" u="sng" dirty="0">
                <a:latin typeface="Segoe UI Light" panose="020B0502040204020203" pitchFamily="34" charset="0"/>
                <a:cs typeface="Segoe UI Light" panose="020B0502040204020203" pitchFamily="34" charset="0"/>
              </a:rPr>
              <a:t>Управление социальными характеристиками обучающегося.</a:t>
            </a:r>
          </a:p>
          <a:p>
            <a:endParaRPr lang="ru-RU"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4688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r>
              <a:rPr lang="ru-RU" dirty="0" smtClean="0">
                <a:solidFill>
                  <a:srgbClr val="00B050"/>
                </a:solidFill>
              </a:rPr>
              <a:t>Центр обслуживания </a:t>
            </a:r>
            <a:r>
              <a:rPr lang="ru-RU" dirty="0" smtClean="0"/>
              <a:t>студентов</a:t>
            </a:r>
            <a:endParaRPr lang="ru-RU" dirty="0"/>
          </a:p>
        </p:txBody>
      </p:sp>
      <p:sp>
        <p:nvSpPr>
          <p:cNvPr id="3" name="Объект 2"/>
          <p:cNvSpPr>
            <a:spLocks noGrp="1"/>
          </p:cNvSpPr>
          <p:nvPr>
            <p:ph sz="quarter" idx="1"/>
          </p:nvPr>
        </p:nvSpPr>
        <p:spPr>
          <a:xfrm>
            <a:off x="3487738" y="941264"/>
            <a:ext cx="5256584" cy="5349208"/>
          </a:xfrm>
        </p:spPr>
        <p:txBody>
          <a:bodyPr>
            <a:noAutofit/>
          </a:bodyPr>
          <a:lstStyle/>
          <a:p>
            <a:pPr>
              <a:lnSpc>
                <a:spcPct val="115000"/>
              </a:lnSpc>
            </a:pPr>
            <a:r>
              <a:rPr lang="ru-RU" altLang="ru-RU" sz="1600" b="1" dirty="0">
                <a:latin typeface="Segoe UI Light" panose="020B0502040204020203" pitchFamily="34" charset="0"/>
                <a:cs typeface="Segoe UI Light" panose="020B0502040204020203" pitchFamily="34" charset="0"/>
              </a:rPr>
              <a:t>Целью работы </a:t>
            </a:r>
            <a:r>
              <a:rPr lang="ru-RU" altLang="ru-RU" sz="1600" dirty="0">
                <a:latin typeface="Segoe UI Light" panose="020B0502040204020203" pitchFamily="34" charset="0"/>
                <a:cs typeface="Segoe UI Light" panose="020B0502040204020203" pitchFamily="34" charset="0"/>
              </a:rPr>
              <a:t>центра является предоставление </a:t>
            </a:r>
            <a:r>
              <a:rPr lang="ru-RU" altLang="ru-RU" sz="1600" dirty="0" smtClean="0">
                <a:latin typeface="Segoe UI Light" panose="020B0502040204020203" pitchFamily="34" charset="0"/>
                <a:cs typeface="Segoe UI Light" panose="020B0502040204020203" pitchFamily="34" charset="0"/>
              </a:rPr>
              <a:t>качественных учебно-образовательных</a:t>
            </a:r>
            <a:r>
              <a:rPr lang="ru-RU" altLang="ru-RU" sz="1600" dirty="0">
                <a:latin typeface="Segoe UI Light" panose="020B0502040204020203" pitchFamily="34" charset="0"/>
                <a:cs typeface="Segoe UI Light" panose="020B0502040204020203" pitchFamily="34" charset="0"/>
              </a:rPr>
              <a:t>, медицинских, социально-бытовых и культурно-досуговых услуг по принципу «одного окна» для студентов и сотрудников университета. </a:t>
            </a:r>
          </a:p>
          <a:p>
            <a:pPr algn="just">
              <a:lnSpc>
                <a:spcPct val="115000"/>
              </a:lnSpc>
            </a:pPr>
            <a:r>
              <a:rPr lang="ru-RU" altLang="ru-RU" sz="1600" b="1" dirty="0">
                <a:latin typeface="Segoe UI Light" panose="020B0502040204020203" pitchFamily="34" charset="0"/>
                <a:cs typeface="Segoe UI Light" panose="020B0502040204020203" pitchFamily="34" charset="0"/>
              </a:rPr>
              <a:t>Задачи</a:t>
            </a:r>
            <a:r>
              <a:rPr lang="ru-RU" altLang="ru-RU" sz="1600" dirty="0">
                <a:latin typeface="Segoe UI Light" panose="020B0502040204020203" pitchFamily="34" charset="0"/>
                <a:cs typeface="Segoe UI Light" panose="020B0502040204020203" pitchFamily="34" charset="0"/>
              </a:rPr>
              <a:t>:</a:t>
            </a:r>
          </a:p>
          <a:p>
            <a:pPr algn="just">
              <a:lnSpc>
                <a:spcPct val="115000"/>
              </a:lnSpc>
              <a:buFont typeface="Symbol" panose="05050102010706020507" pitchFamily="18" charset="2"/>
              <a:buChar char=""/>
            </a:pPr>
            <a:r>
              <a:rPr lang="ru-RU" altLang="ru-RU" sz="1600" dirty="0">
                <a:latin typeface="Segoe UI Light" panose="020B0502040204020203" pitchFamily="34" charset="0"/>
                <a:cs typeface="Segoe UI Light" panose="020B0502040204020203" pitchFamily="34" charset="0"/>
              </a:rPr>
              <a:t>Развитие и повышение качества социально-значимых услуг в соответствии со стандартом предоставления услуг;</a:t>
            </a:r>
          </a:p>
          <a:p>
            <a:pPr algn="just">
              <a:lnSpc>
                <a:spcPct val="115000"/>
              </a:lnSpc>
              <a:buFont typeface="Symbol" panose="05050102010706020507" pitchFamily="18" charset="2"/>
              <a:buChar char=""/>
            </a:pPr>
            <a:r>
              <a:rPr lang="ru-RU" altLang="ru-RU" sz="1600" dirty="0">
                <a:latin typeface="Segoe UI Light" panose="020B0502040204020203" pitchFamily="34" charset="0"/>
                <a:cs typeface="Segoe UI Light" panose="020B0502040204020203" pitchFamily="34" charset="0"/>
              </a:rPr>
              <a:t>Внедрение новейших информационных технологий. </a:t>
            </a:r>
          </a:p>
          <a:p>
            <a:pPr algn="just"/>
            <a:r>
              <a:rPr lang="kk-KZ" altLang="ru-RU" sz="1600" b="1" dirty="0">
                <a:latin typeface="Segoe UI Light" panose="020B0502040204020203" pitchFamily="34" charset="0"/>
                <a:cs typeface="Segoe UI Light" panose="020B0502040204020203" pitchFamily="34" charset="0"/>
              </a:rPr>
              <a:t>Основные подходы и принципы</a:t>
            </a:r>
            <a:r>
              <a:rPr lang="kk-KZ" altLang="ru-RU" sz="1600" dirty="0">
                <a:latin typeface="Segoe UI Light" panose="020B0502040204020203" pitchFamily="34" charset="0"/>
                <a:cs typeface="Segoe UI Light" panose="020B0502040204020203" pitchFamily="34" charset="0"/>
              </a:rPr>
              <a:t>: </a:t>
            </a:r>
            <a:endParaRPr lang="ru-RU" altLang="ru-RU" sz="1600" dirty="0">
              <a:latin typeface="Segoe UI Light" panose="020B0502040204020203" pitchFamily="34" charset="0"/>
              <a:cs typeface="Segoe UI Light" panose="020B0502040204020203" pitchFamily="34" charset="0"/>
            </a:endParaRPr>
          </a:p>
          <a:p>
            <a:pPr algn="just">
              <a:buFont typeface="Times New Roman" panose="02020603050405020304" pitchFamily="18" charset="0"/>
              <a:buChar char="-"/>
            </a:pPr>
            <a:r>
              <a:rPr lang="ru-RU" altLang="ru-RU" sz="1600" dirty="0">
                <a:latin typeface="Segoe UI Light" panose="020B0502040204020203" pitchFamily="34" charset="0"/>
                <a:cs typeface="Segoe UI Light" panose="020B0502040204020203" pitchFamily="34" charset="0"/>
              </a:rPr>
              <a:t>Клиент-ориентированный подход;</a:t>
            </a:r>
            <a:endParaRPr lang="en-US" altLang="ru-RU" sz="1600" dirty="0">
              <a:latin typeface="Segoe UI Light" panose="020B0502040204020203" pitchFamily="34" charset="0"/>
              <a:cs typeface="Segoe UI Light" panose="020B0502040204020203" pitchFamily="34" charset="0"/>
            </a:endParaRPr>
          </a:p>
          <a:p>
            <a:pPr algn="just">
              <a:buFont typeface="Times New Roman" panose="02020603050405020304" pitchFamily="18" charset="0"/>
              <a:buChar char="-"/>
            </a:pPr>
            <a:r>
              <a:rPr lang="ru-RU" altLang="ru-RU" sz="1600" dirty="0">
                <a:latin typeface="Segoe UI Light" panose="020B0502040204020203" pitchFamily="34" charset="0"/>
                <a:cs typeface="Segoe UI Light" panose="020B0502040204020203" pitchFamily="34" charset="0"/>
              </a:rPr>
              <a:t>Интеграционный подход; </a:t>
            </a:r>
            <a:endParaRPr lang="en-US" altLang="ru-RU" sz="1600" dirty="0">
              <a:latin typeface="Segoe UI Light" panose="020B0502040204020203" pitchFamily="34" charset="0"/>
              <a:cs typeface="Segoe UI Light" panose="020B0502040204020203" pitchFamily="34" charset="0"/>
            </a:endParaRPr>
          </a:p>
          <a:p>
            <a:pPr algn="just">
              <a:buFont typeface="Times New Roman" panose="02020603050405020304" pitchFamily="18" charset="0"/>
              <a:buChar char="-"/>
            </a:pPr>
            <a:r>
              <a:rPr lang="ru-RU" altLang="ru-RU" sz="1600" dirty="0">
                <a:latin typeface="Segoe UI Light" panose="020B0502040204020203" pitchFamily="34" charset="0"/>
                <a:cs typeface="Segoe UI Light" panose="020B0502040204020203" pitchFamily="34" charset="0"/>
              </a:rPr>
              <a:t>Системный подход; </a:t>
            </a:r>
            <a:endParaRPr lang="en-US" altLang="ru-RU" sz="1600" dirty="0">
              <a:latin typeface="Segoe UI Light" panose="020B0502040204020203" pitchFamily="34" charset="0"/>
              <a:cs typeface="Segoe UI Light" panose="020B0502040204020203" pitchFamily="34" charset="0"/>
            </a:endParaRPr>
          </a:p>
          <a:p>
            <a:pPr algn="just">
              <a:buFont typeface="Times New Roman" panose="02020603050405020304" pitchFamily="18" charset="0"/>
              <a:buChar char="-"/>
            </a:pPr>
            <a:r>
              <a:rPr lang="ru-RU" altLang="ru-RU" sz="1600" dirty="0">
                <a:latin typeface="Segoe UI Light" panose="020B0502040204020203" pitchFamily="34" charset="0"/>
                <a:cs typeface="Segoe UI Light" panose="020B0502040204020203" pitchFamily="34" charset="0"/>
              </a:rPr>
              <a:t>Процессный </a:t>
            </a:r>
            <a:r>
              <a:rPr lang="ru-RU" altLang="ru-RU" sz="1600" dirty="0" smtClean="0">
                <a:latin typeface="Segoe UI Light" panose="020B0502040204020203" pitchFamily="34" charset="0"/>
                <a:cs typeface="Segoe UI Light" panose="020B0502040204020203" pitchFamily="34" charset="0"/>
              </a:rPr>
              <a:t>подход</a:t>
            </a:r>
            <a:r>
              <a:rPr lang="ru-RU" altLang="ru-RU" sz="1600" dirty="0">
                <a:latin typeface="Segoe UI Light" panose="020B0502040204020203" pitchFamily="34" charset="0"/>
                <a:cs typeface="Segoe UI Light" panose="020B0502040204020203" pitchFamily="34" charset="0"/>
              </a:rPr>
              <a:t>. </a:t>
            </a:r>
            <a:endParaRPr lang="en-US" altLang="ru-RU" sz="1600" dirty="0">
              <a:latin typeface="Segoe UI Light" panose="020B0502040204020203" pitchFamily="34" charset="0"/>
              <a:cs typeface="Segoe UI Light" panose="020B0502040204020203" pitchFamily="34" charset="0"/>
            </a:endParaRPr>
          </a:p>
          <a:p>
            <a:pPr algn="just"/>
            <a:r>
              <a:rPr lang="ru-RU" altLang="ru-RU" sz="1600" b="1" dirty="0">
                <a:latin typeface="Segoe UI Light" panose="020B0502040204020203" pitchFamily="34" charset="0"/>
                <a:cs typeface="Segoe UI Light" panose="020B0502040204020203" pitchFamily="34" charset="0"/>
              </a:rPr>
              <a:t>Принципы</a:t>
            </a:r>
            <a:r>
              <a:rPr lang="ru-RU" altLang="ru-RU" sz="1600" dirty="0">
                <a:latin typeface="Segoe UI Light" panose="020B0502040204020203" pitchFamily="34" charset="0"/>
                <a:cs typeface="Segoe UI Light" panose="020B0502040204020203" pitchFamily="34" charset="0"/>
              </a:rPr>
              <a:t>: </a:t>
            </a:r>
          </a:p>
          <a:p>
            <a:pPr algn="just"/>
            <a:r>
              <a:rPr lang="ru-RU" altLang="ru-RU" sz="1600" dirty="0">
                <a:latin typeface="Segoe UI Light" panose="020B0502040204020203" pitchFamily="34" charset="0"/>
                <a:cs typeface="Segoe UI Light" panose="020B0502040204020203" pitchFamily="34" charset="0"/>
              </a:rPr>
              <a:t>- инновационная направленность; </a:t>
            </a:r>
          </a:p>
          <a:p>
            <a:pPr algn="just"/>
            <a:r>
              <a:rPr lang="ru-RU" altLang="ru-RU" sz="1600" dirty="0">
                <a:latin typeface="Segoe UI Light" panose="020B0502040204020203" pitchFamily="34" charset="0"/>
                <a:cs typeface="Segoe UI Light" panose="020B0502040204020203" pitchFamily="34" charset="0"/>
              </a:rPr>
              <a:t>- компетентность и профессионализм управления. </a:t>
            </a:r>
          </a:p>
          <a:p>
            <a:endParaRPr lang="ru-RU" sz="1600" dirty="0">
              <a:latin typeface="Segoe UI Light" panose="020B0502040204020203" pitchFamily="34" charset="0"/>
              <a:cs typeface="Segoe UI Light" panose="020B0502040204020203" pitchFamily="34" charset="0"/>
            </a:endParaRPr>
          </a:p>
        </p:txBody>
      </p:sp>
      <p:pic>
        <p:nvPicPr>
          <p:cNvPr id="4" name="Рисунок 3" descr="ATA_1371-1.jpg"/>
          <p:cNvPicPr>
            <a:picLocks noChangeAspect="1"/>
          </p:cNvPicPr>
          <p:nvPr/>
        </p:nvPicPr>
        <p:blipFill>
          <a:blip r:embed="rId2" cstate="print"/>
          <a:srcRect l="13124"/>
          <a:stretch>
            <a:fillRect/>
          </a:stretch>
        </p:blipFill>
        <p:spPr>
          <a:xfrm>
            <a:off x="215900" y="1409700"/>
            <a:ext cx="3271838" cy="2152650"/>
          </a:xfrm>
          <a:prstGeom prst="rect">
            <a:avLst/>
          </a:prstGeom>
          <a:ln>
            <a:noFill/>
          </a:ln>
          <a:effectLst>
            <a:outerShdw blurRad="292100" dist="139700" dir="2700000" algn="tl" rotWithShape="0">
              <a:srgbClr val="333333">
                <a:alpha val="65000"/>
              </a:srgbClr>
            </a:outerShdw>
          </a:effectLst>
        </p:spPr>
      </p:pic>
      <p:pic>
        <p:nvPicPr>
          <p:cNvPr id="5" name="Рисунок 4" descr="ATA_1415.jpg"/>
          <p:cNvPicPr>
            <a:picLocks noChangeAspect="1"/>
          </p:cNvPicPr>
          <p:nvPr/>
        </p:nvPicPr>
        <p:blipFill>
          <a:blip r:embed="rId3" cstate="print"/>
          <a:stretch>
            <a:fillRect/>
          </a:stretch>
        </p:blipFill>
        <p:spPr>
          <a:xfrm>
            <a:off x="200025" y="3981450"/>
            <a:ext cx="3287713" cy="2193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739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39552" y="53902"/>
            <a:ext cx="7731412" cy="6741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323528" y="332656"/>
            <a:ext cx="5472608" cy="482965"/>
          </a:xfrm>
          <a:prstGeom prst="rect">
            <a:avLst/>
          </a:prstGeom>
        </p:spPr>
        <p:txBody>
          <a:bodyPr vert="horz">
            <a:noAutofit/>
          </a:bodyPr>
          <a:lstStyle/>
          <a:p>
            <a:pPr lvl="0">
              <a:spcBef>
                <a:spcPct val="20000"/>
              </a:spcBef>
              <a:buClr>
                <a:schemeClr val="accent1"/>
              </a:buClr>
              <a:buSzPct val="70000"/>
            </a:pPr>
            <a:r>
              <a:rPr lang="ru-RU" sz="2800" b="1" dirty="0" smtClean="0">
                <a:solidFill>
                  <a:srgbClr val="00B050"/>
                </a:solidFill>
                <a:latin typeface="Segoe UI Light" panose="020B0502040204020203" pitchFamily="34" charset="0"/>
                <a:ea typeface="Verdana" pitchFamily="34" charset="0"/>
                <a:cs typeface="Segoe UI Light" panose="020B0502040204020203" pitchFamily="34" charset="0"/>
              </a:rPr>
              <a:t>ИТ-инфраструктура</a:t>
            </a:r>
            <a:r>
              <a:rPr lang="ru-RU" sz="2800" b="1" dirty="0" smtClean="0">
                <a:solidFill>
                  <a:srgbClr val="7030A0"/>
                </a:solidFill>
                <a:latin typeface="Segoe UI Light" panose="020B0502040204020203" pitchFamily="34" charset="0"/>
                <a:ea typeface="Verdana" pitchFamily="34" charset="0"/>
                <a:cs typeface="Segoe UI Light" panose="020B0502040204020203" pitchFamily="34" charset="0"/>
              </a:rPr>
              <a:t> </a:t>
            </a:r>
            <a:r>
              <a:rPr lang="ru-RU" sz="2800" b="1" dirty="0" smtClean="0">
                <a:solidFill>
                  <a:srgbClr val="0070C0"/>
                </a:solidFill>
                <a:latin typeface="Segoe UI Light" panose="020B0502040204020203" pitchFamily="34" charset="0"/>
                <a:ea typeface="Verdana" pitchFamily="34" charset="0"/>
                <a:cs typeface="Segoe UI Light" panose="020B0502040204020203" pitchFamily="34" charset="0"/>
              </a:rPr>
              <a:t>и ее сервис</a:t>
            </a:r>
            <a:endParaRPr kumimoji="0" lang="ru-RU" sz="2800" b="1" i="0" u="none" strike="noStrike" kern="1200" cap="none" spc="0" normalizeH="0" baseline="0" noProof="0" dirty="0">
              <a:ln>
                <a:noFill/>
              </a:ln>
              <a:solidFill>
                <a:srgbClr val="0070C0"/>
              </a:solidFill>
              <a:uLnTx/>
              <a:uFillTx/>
              <a:latin typeface="Segoe UI Light" panose="020B0502040204020203" pitchFamily="34" charset="0"/>
              <a:ea typeface="Verdana" pitchFamily="34" charset="0"/>
              <a:cs typeface="Segoe UI Light" panose="020B0502040204020203" pitchFamily="34" charset="0"/>
            </a:endParaRPr>
          </a:p>
        </p:txBody>
      </p:sp>
      <p:sp>
        <p:nvSpPr>
          <p:cNvPr id="15" name="Содержимое 2"/>
          <p:cNvSpPr txBox="1">
            <a:spLocks/>
          </p:cNvSpPr>
          <p:nvPr/>
        </p:nvSpPr>
        <p:spPr>
          <a:xfrm>
            <a:off x="323528" y="1124744"/>
            <a:ext cx="8136904" cy="5184576"/>
          </a:xfrm>
          <a:prstGeom prst="rect">
            <a:avLst/>
          </a:prstGeom>
        </p:spPr>
        <p:txBody>
          <a:bodyPr vert="horz">
            <a:noAutofit/>
          </a:bodyPr>
          <a:lstStyle/>
          <a:p>
            <a:pPr marL="285750" lvl="0" indent="-285750" fontAlgn="base">
              <a:buFont typeface="Courier New" pitchFamily="49" charset="0"/>
              <a:buChar char="o"/>
            </a:pPr>
            <a:r>
              <a:rPr lang="ru-RU" sz="1600" dirty="0" smtClean="0">
                <a:latin typeface="Segoe UI Light" panose="020B0502040204020203" pitchFamily="34" charset="0"/>
                <a:cs typeface="Segoe UI Light" panose="020B0502040204020203" pitchFamily="34" charset="0"/>
              </a:rPr>
              <a:t>компьютерная </a:t>
            </a:r>
            <a:r>
              <a:rPr lang="ru-RU" sz="1600" dirty="0">
                <a:latin typeface="Segoe UI Light" panose="020B0502040204020203" pitchFamily="34" charset="0"/>
                <a:cs typeface="Segoe UI Light" panose="020B0502040204020203" pitchFamily="34" charset="0"/>
              </a:rPr>
              <a:t>сеть топологии «звезда с интеллектуальным центром» </a:t>
            </a:r>
            <a:r>
              <a:rPr lang="ru-RU" sz="1600" dirty="0" smtClean="0">
                <a:latin typeface="Segoe UI Light" panose="020B0502040204020203" pitchFamily="34" charset="0"/>
                <a:cs typeface="Segoe UI Light" panose="020B0502040204020203" pitchFamily="34" charset="0"/>
              </a:rPr>
              <a:t>(17 </a:t>
            </a:r>
            <a:r>
              <a:rPr lang="ru-RU" sz="1600" dirty="0">
                <a:latin typeface="Segoe UI Light" panose="020B0502040204020203" pitchFamily="34" charset="0"/>
                <a:cs typeface="Segoe UI Light" panose="020B0502040204020203" pitchFamily="34" charset="0"/>
              </a:rPr>
              <a:t>подсетей</a:t>
            </a:r>
            <a:r>
              <a:rPr lang="ru-RU" sz="1600" dirty="0" smtClean="0">
                <a:latin typeface="Segoe UI Light" panose="020B0502040204020203" pitchFamily="34" charset="0"/>
                <a:cs typeface="Segoe UI Light" panose="020B0502040204020203" pitchFamily="34" charset="0"/>
              </a:rPr>
              <a:t>)</a:t>
            </a:r>
          </a:p>
          <a:p>
            <a:pPr marL="285750" lvl="0" indent="-285750" fontAlgn="base">
              <a:buFont typeface="Courier New" pitchFamily="49" charset="0"/>
              <a:buChar char="o"/>
            </a:pPr>
            <a:endParaRPr lang="ru-RU" sz="1600" dirty="0" smtClean="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r>
              <a:rPr lang="ru-RU" sz="1600" dirty="0" smtClean="0">
                <a:latin typeface="Segoe UI Light" panose="020B0502040204020203" pitchFamily="34" charset="0"/>
                <a:cs typeface="Segoe UI Light" panose="020B0502040204020203" pitchFamily="34" charset="0"/>
              </a:rPr>
              <a:t>политика </a:t>
            </a:r>
            <a:r>
              <a:rPr lang="ru-RU" sz="1600" dirty="0">
                <a:latin typeface="Segoe UI Light" panose="020B0502040204020203" pitchFamily="34" charset="0"/>
                <a:cs typeface="Segoe UI Light" panose="020B0502040204020203" pitchFamily="34" charset="0"/>
              </a:rPr>
              <a:t>информационной безопасности и управления корпоративной сетью, посредством интеллектуальных </a:t>
            </a:r>
            <a:r>
              <a:rPr lang="ru-RU" sz="1600" dirty="0" smtClean="0">
                <a:latin typeface="Segoe UI Light" panose="020B0502040204020203" pitchFamily="34" charset="0"/>
                <a:cs typeface="Segoe UI Light" panose="020B0502040204020203" pitchFamily="34" charset="0"/>
              </a:rPr>
              <a:t>ИТ-технологий</a:t>
            </a:r>
          </a:p>
          <a:p>
            <a:pPr marL="285750" lvl="0" indent="-285750" fontAlgn="base">
              <a:buFont typeface="Courier New" pitchFamily="49" charset="0"/>
              <a:buChar char="o"/>
            </a:pPr>
            <a:endParaRPr lang="ru-RU" sz="1600" dirty="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r>
              <a:rPr lang="ru-RU" sz="1600" dirty="0">
                <a:latin typeface="Segoe UI Light" panose="020B0502040204020203" pitchFamily="34" charset="0"/>
                <a:cs typeface="Segoe UI Light" panose="020B0502040204020203" pitchFamily="34" charset="0"/>
              </a:rPr>
              <a:t>100% покрытие </a:t>
            </a:r>
            <a:r>
              <a:rPr lang="ru-RU" sz="1600" dirty="0" smtClean="0">
                <a:latin typeface="Segoe UI Light" panose="020B0502040204020203" pitchFamily="34" charset="0"/>
                <a:cs typeface="Segoe UI Light" panose="020B0502040204020203" pitchFamily="34" charset="0"/>
              </a:rPr>
              <a:t>wi-fi-сетью</a:t>
            </a:r>
          </a:p>
          <a:p>
            <a:pPr marL="285750" lvl="0" indent="-285750" fontAlgn="base">
              <a:buFont typeface="Courier New" pitchFamily="49" charset="0"/>
              <a:buChar char="o"/>
            </a:pPr>
            <a:endParaRPr lang="ru-RU" sz="1600" dirty="0" smtClean="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r>
              <a:rPr lang="ru-RU" sz="1600" dirty="0" smtClean="0">
                <a:latin typeface="Segoe UI Light" panose="020B0502040204020203" pitchFamily="34" charset="0"/>
                <a:cs typeface="Segoe UI Light" panose="020B0502040204020203" pitchFamily="34" charset="0"/>
              </a:rPr>
              <a:t>облачная корпоративная почта для сотрудников и студентов</a:t>
            </a:r>
          </a:p>
          <a:p>
            <a:pPr marL="285750" lvl="0" indent="-285750" fontAlgn="base">
              <a:buFont typeface="Courier New" pitchFamily="49" charset="0"/>
              <a:buChar char="o"/>
            </a:pPr>
            <a:endParaRPr lang="ru-RU" sz="1600" dirty="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r>
              <a:rPr lang="ru-RU" sz="1600" dirty="0" smtClean="0">
                <a:latin typeface="Segoe UI Light" panose="020B0502040204020203" pitchFamily="34" charset="0"/>
                <a:cs typeface="Segoe UI Light" panose="020B0502040204020203" pitchFamily="34" charset="0"/>
              </a:rPr>
              <a:t>университетское </a:t>
            </a:r>
            <a:r>
              <a:rPr lang="en-US" sz="1600" dirty="0">
                <a:latin typeface="Segoe UI Light" panose="020B0502040204020203" pitchFamily="34" charset="0"/>
                <a:cs typeface="Segoe UI Light" panose="020B0502040204020203" pitchFamily="34" charset="0"/>
              </a:rPr>
              <a:t>IP</a:t>
            </a:r>
            <a:r>
              <a:rPr lang="ru-RU" sz="1600" dirty="0" smtClean="0">
                <a:latin typeface="Segoe UI Light" panose="020B0502040204020203" pitchFamily="34" charset="0"/>
                <a:cs typeface="Segoe UI Light" panose="020B0502040204020203" pitchFamily="34" charset="0"/>
              </a:rPr>
              <a:t>-телевидение </a:t>
            </a:r>
            <a:r>
              <a:rPr lang="ru-RU" sz="1600" dirty="0">
                <a:latin typeface="Segoe UI Light" panose="020B0502040204020203" pitchFamily="34" charset="0"/>
                <a:cs typeface="Segoe UI Light" panose="020B0502040204020203" pitchFamily="34" charset="0"/>
              </a:rPr>
              <a:t>и </a:t>
            </a:r>
            <a:r>
              <a:rPr lang="ru-RU" sz="1600" dirty="0" err="1" smtClean="0">
                <a:latin typeface="Segoe UI Light" panose="020B0502040204020203" pitchFamily="34" charset="0"/>
                <a:cs typeface="Segoe UI Light" panose="020B0502040204020203" pitchFamily="34" charset="0"/>
              </a:rPr>
              <a:t>онлайн-вещание</a:t>
            </a:r>
            <a:r>
              <a:rPr lang="ru-RU" sz="1600" dirty="0" smtClean="0">
                <a:latin typeface="Segoe UI Light" panose="020B0502040204020203" pitchFamily="34" charset="0"/>
                <a:cs typeface="Segoe UI Light" panose="020B0502040204020203" pitchFamily="34" charset="0"/>
              </a:rPr>
              <a:t> </a:t>
            </a:r>
            <a:r>
              <a:rPr lang="ru-RU" sz="1600" dirty="0">
                <a:latin typeface="Segoe UI Light" panose="020B0502040204020203" pitchFamily="34" charset="0"/>
                <a:cs typeface="Segoe UI Light" panose="020B0502040204020203" pitchFamily="34" charset="0"/>
              </a:rPr>
              <a:t>информационного </a:t>
            </a:r>
            <a:r>
              <a:rPr lang="ru-RU" sz="1600" dirty="0" smtClean="0">
                <a:latin typeface="Segoe UI Light" panose="020B0502040204020203" pitchFamily="34" charset="0"/>
                <a:cs typeface="Segoe UI Light" panose="020B0502040204020203" pitchFamily="34" charset="0"/>
              </a:rPr>
              <a:t>контента (40 телевизоров, с единым центром управления)</a:t>
            </a:r>
          </a:p>
          <a:p>
            <a:pPr marL="285750" lvl="0" indent="-285750" fontAlgn="base">
              <a:buFont typeface="Courier New" pitchFamily="49" charset="0"/>
              <a:buChar char="o"/>
            </a:pPr>
            <a:endParaRPr lang="ru-RU" sz="1600" dirty="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r>
              <a:rPr lang="ru-RU" sz="1600" dirty="0" smtClean="0">
                <a:latin typeface="Segoe UI Light" panose="020B0502040204020203" pitchFamily="34" charset="0"/>
                <a:cs typeface="Segoe UI Light" panose="020B0502040204020203" pitchFamily="34" charset="0"/>
              </a:rPr>
              <a:t>сетевое видеонаблюдение по всему кампусу </a:t>
            </a:r>
          </a:p>
          <a:p>
            <a:pPr marL="285750" lvl="0" indent="-285750" fontAlgn="base">
              <a:buFont typeface="Courier New" pitchFamily="49" charset="0"/>
              <a:buChar char="o"/>
            </a:pPr>
            <a:endParaRPr lang="ru-RU" sz="1600" dirty="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r>
              <a:rPr lang="ru-RU" sz="1600" dirty="0" smtClean="0">
                <a:latin typeface="Segoe UI Light" panose="020B0502040204020203" pitchFamily="34" charset="0"/>
                <a:cs typeface="Segoe UI Light" panose="020B0502040204020203" pitchFamily="34" charset="0"/>
              </a:rPr>
              <a:t>системы контроля доступом, в целях безопасности пребывания студентов в кампусе (учебные корпуса, общежития)</a:t>
            </a:r>
            <a:endParaRPr lang="ru-RU" sz="1600" dirty="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endParaRPr lang="ru-RU" sz="1600" dirty="0">
              <a:latin typeface="Segoe UI Light" panose="020B0502040204020203" pitchFamily="34" charset="0"/>
              <a:cs typeface="Segoe UI Light" panose="020B0502040204020203" pitchFamily="34" charset="0"/>
            </a:endParaRPr>
          </a:p>
          <a:p>
            <a:pPr marL="285750" lvl="0" indent="-285750" fontAlgn="base">
              <a:buFont typeface="Courier New" pitchFamily="49" charset="0"/>
              <a:buChar char="o"/>
            </a:pPr>
            <a:r>
              <a:rPr lang="ru-RU" sz="1600" dirty="0" smtClean="0">
                <a:latin typeface="Segoe UI Light" panose="020B0502040204020203" pitchFamily="34" charset="0"/>
                <a:cs typeface="Segoe UI Light" panose="020B0502040204020203" pitchFamily="34" charset="0"/>
              </a:rPr>
              <a:t>системы </a:t>
            </a:r>
            <a:r>
              <a:rPr lang="ru-RU" sz="1600" dirty="0">
                <a:latin typeface="Segoe UI Light" panose="020B0502040204020203" pitchFamily="34" charset="0"/>
                <a:cs typeface="Segoe UI Light" panose="020B0502040204020203" pitchFamily="34" charset="0"/>
              </a:rPr>
              <a:t>онлайн видеоконференцсвязи, </a:t>
            </a:r>
            <a:r>
              <a:rPr lang="ru-RU" sz="1600" dirty="0" smtClean="0">
                <a:latin typeface="Segoe UI Light" panose="020B0502040204020203" pitchFamily="34" charset="0"/>
                <a:cs typeface="Segoe UI Light" panose="020B0502040204020203" pitchFamily="34" charset="0"/>
              </a:rPr>
              <a:t>сервисы дистанционного </a:t>
            </a:r>
            <a:r>
              <a:rPr lang="ru-RU" sz="1600" dirty="0">
                <a:latin typeface="Segoe UI Light" panose="020B0502040204020203" pitchFamily="34" charset="0"/>
                <a:cs typeface="Segoe UI Light" panose="020B0502040204020203" pitchFamily="34" charset="0"/>
              </a:rPr>
              <a:t>обучения, </a:t>
            </a:r>
            <a:r>
              <a:rPr lang="en-US" sz="1600" dirty="0" smtClean="0">
                <a:latin typeface="Segoe UI Light" panose="020B0502040204020203" pitchFamily="34" charset="0"/>
                <a:cs typeface="Segoe UI Light" panose="020B0502040204020203" pitchFamily="34" charset="0"/>
              </a:rPr>
              <a:t>Global</a:t>
            </a:r>
            <a:r>
              <a:rPr lang="ru-RU" sz="1600" dirty="0" smtClean="0">
                <a:latin typeface="Segoe UI Light" panose="020B0502040204020203" pitchFamily="34" charset="0"/>
                <a:cs typeface="Segoe UI Light" panose="020B0502040204020203" pitchFamily="34" charset="0"/>
              </a:rPr>
              <a:t>-</a:t>
            </a:r>
            <a:r>
              <a:rPr lang="en-US" sz="1600" dirty="0" smtClean="0">
                <a:latin typeface="Segoe UI Light" panose="020B0502040204020203" pitchFamily="34" charset="0"/>
                <a:cs typeface="Segoe UI Light" panose="020B0502040204020203" pitchFamily="34" charset="0"/>
              </a:rPr>
              <a:t>classroom</a:t>
            </a:r>
            <a:endParaRPr lang="ru-RU"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9868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44076"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662" y="2573114"/>
            <a:ext cx="4233338" cy="428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9331" y="4077072"/>
            <a:ext cx="4330661" cy="2462213"/>
          </a:xfrm>
          <a:prstGeom prst="rect">
            <a:avLst/>
          </a:prstGeom>
        </p:spPr>
        <p:txBody>
          <a:bodyPr wrap="square">
            <a:spAutoFit/>
          </a:bodyPr>
          <a:lstStyle/>
          <a:p>
            <a:r>
              <a:rPr lang="ru-RU" sz="1400" dirty="0">
                <a:latin typeface="Segoe UI Light" panose="020B0502040204020203" pitchFamily="34" charset="0"/>
                <a:cs typeface="Segoe UI Light" panose="020B0502040204020203" pitchFamily="34" charset="0"/>
              </a:rPr>
              <a:t>Общее количество информационных систем – 291:</a:t>
            </a:r>
          </a:p>
          <a:p>
            <a:r>
              <a:rPr lang="ru-RU" sz="1400" dirty="0">
                <a:latin typeface="Segoe UI Light" panose="020B0502040204020203" pitchFamily="34" charset="0"/>
                <a:cs typeface="Segoe UI Light" panose="020B0502040204020203" pitchFamily="34" charset="0"/>
              </a:rPr>
              <a:t>из них:</a:t>
            </a:r>
          </a:p>
          <a:p>
            <a:r>
              <a:rPr lang="ru-RU" sz="1400" dirty="0">
                <a:latin typeface="Segoe UI Light" panose="020B0502040204020203" pitchFamily="34" charset="0"/>
                <a:cs typeface="Segoe UI Light" panose="020B0502040204020203" pitchFamily="34" charset="0"/>
              </a:rPr>
              <a:t>26 </a:t>
            </a:r>
            <a:r>
              <a:rPr lang="ru-RU" sz="1400" dirty="0" err="1">
                <a:latin typeface="Segoe UI Light" panose="020B0502040204020203" pitchFamily="34" charset="0"/>
                <a:cs typeface="Segoe UI Light" panose="020B0502040204020203" pitchFamily="34" charset="0"/>
              </a:rPr>
              <a:t>блейд</a:t>
            </a:r>
            <a:r>
              <a:rPr lang="ru-RU" sz="1400" dirty="0">
                <a:latin typeface="Segoe UI Light" panose="020B0502040204020203" pitchFamily="34" charset="0"/>
                <a:cs typeface="Segoe UI Light" panose="020B0502040204020203" pitchFamily="34" charset="0"/>
              </a:rPr>
              <a:t>-серверов </a:t>
            </a:r>
            <a:r>
              <a:rPr lang="ru-RU" sz="1400" dirty="0" err="1">
                <a:latin typeface="Segoe UI Light" panose="020B0502040204020203" pitchFamily="34" charset="0"/>
                <a:cs typeface="Segoe UI Light" panose="020B0502040204020203" pitchFamily="34" charset="0"/>
              </a:rPr>
              <a:t>Fujitsu</a:t>
            </a:r>
            <a:r>
              <a:rPr lang="ru-RU" sz="1400" dirty="0">
                <a:latin typeface="Segoe UI Light" panose="020B0502040204020203" pitchFamily="34" charset="0"/>
                <a:cs typeface="Segoe UI Light" panose="020B0502040204020203" pitchFamily="34" charset="0"/>
              </a:rPr>
              <a:t> BX900S2001124 (на всех установлено </a:t>
            </a:r>
            <a:r>
              <a:rPr lang="ru-RU" sz="1400" dirty="0" err="1">
                <a:latin typeface="Segoe UI Light" panose="020B0502040204020203" pitchFamily="34" charset="0"/>
                <a:cs typeface="Segoe UI Light" panose="020B0502040204020203" pitchFamily="34" charset="0"/>
              </a:rPr>
              <a:t>VmWare</a:t>
            </a:r>
            <a:r>
              <a:rPr lang="ru-RU" sz="1400" dirty="0">
                <a:latin typeface="Segoe UI Light" panose="020B0502040204020203" pitchFamily="34" charset="0"/>
                <a:cs typeface="Segoe UI Light" panose="020B0502040204020203" pitchFamily="34" charset="0"/>
              </a:rPr>
              <a:t> ESXi5.1);</a:t>
            </a:r>
          </a:p>
          <a:p>
            <a:r>
              <a:rPr lang="ru-RU" sz="1400" dirty="0">
                <a:latin typeface="Segoe UI Light" panose="020B0502040204020203" pitchFamily="34" charset="0"/>
                <a:cs typeface="Segoe UI Light" panose="020B0502040204020203" pitchFamily="34" charset="0"/>
              </a:rPr>
              <a:t>16 </a:t>
            </a:r>
            <a:r>
              <a:rPr lang="ru-RU" sz="1400" dirty="0" err="1">
                <a:latin typeface="Segoe UI Light" panose="020B0502040204020203" pitchFamily="34" charset="0"/>
                <a:cs typeface="Segoe UI Light" panose="020B0502040204020203" pitchFamily="34" charset="0"/>
              </a:rPr>
              <a:t>блэйд</a:t>
            </a:r>
            <a:r>
              <a:rPr lang="ru-RU" sz="1400" dirty="0">
                <a:latin typeface="Segoe UI Light" panose="020B0502040204020203" pitchFamily="34" charset="0"/>
                <a:cs typeface="Segoe UI Light" panose="020B0502040204020203" pitchFamily="34" charset="0"/>
              </a:rPr>
              <a:t>-серверов DELL 1000M (10 в резерве),</a:t>
            </a:r>
          </a:p>
          <a:p>
            <a:r>
              <a:rPr lang="ru-RU" sz="1400" dirty="0">
                <a:latin typeface="Segoe UI Light" panose="020B0502040204020203" pitchFamily="34" charset="0"/>
                <a:cs typeface="Segoe UI Light" panose="020B0502040204020203" pitchFamily="34" charset="0"/>
              </a:rPr>
              <a:t>92 виртуальных серверов;</a:t>
            </a:r>
          </a:p>
          <a:p>
            <a:r>
              <a:rPr lang="ru-RU" sz="1400" dirty="0">
                <a:latin typeface="Segoe UI Light" panose="020B0502040204020203" pitchFamily="34" charset="0"/>
                <a:cs typeface="Segoe UI Light" panose="020B0502040204020203" pitchFamily="34" charset="0"/>
              </a:rPr>
              <a:t>1 система хранения данных </a:t>
            </a:r>
            <a:r>
              <a:rPr lang="ru-RU" sz="1400" dirty="0" err="1">
                <a:latin typeface="Segoe UI Light" panose="020B0502040204020203" pitchFamily="34" charset="0"/>
                <a:cs typeface="Segoe UI Light" panose="020B0502040204020203" pitchFamily="34" charset="0"/>
              </a:rPr>
              <a:t>NetApp</a:t>
            </a:r>
            <a:r>
              <a:rPr lang="ru-RU" sz="1400" dirty="0">
                <a:latin typeface="Segoe UI Light" panose="020B0502040204020203" pitchFamily="34" charset="0"/>
                <a:cs typeface="Segoe UI Light" panose="020B0502040204020203" pitchFamily="34" charset="0"/>
              </a:rPr>
              <a:t> FAS3240 (312 ТБ);</a:t>
            </a:r>
          </a:p>
          <a:p>
            <a:r>
              <a:rPr lang="ru-RU" sz="1400" dirty="0">
                <a:latin typeface="Segoe UI Light" panose="020B0502040204020203" pitchFamily="34" charset="0"/>
                <a:cs typeface="Segoe UI Light" panose="020B0502040204020203" pitchFamily="34" charset="0"/>
              </a:rPr>
              <a:t>1 система хранения данных </a:t>
            </a:r>
            <a:r>
              <a:rPr lang="ru-RU" sz="1400" dirty="0" err="1">
                <a:latin typeface="Segoe UI Light" panose="020B0502040204020203" pitchFamily="34" charset="0"/>
                <a:cs typeface="Segoe UI Light" panose="020B0502040204020203" pitchFamily="34" charset="0"/>
              </a:rPr>
              <a:t>NetApp</a:t>
            </a:r>
            <a:r>
              <a:rPr lang="ru-RU" sz="1400" dirty="0">
                <a:latin typeface="Segoe UI Light" panose="020B0502040204020203" pitchFamily="34" charset="0"/>
                <a:cs typeface="Segoe UI Light" panose="020B0502040204020203" pitchFamily="34" charset="0"/>
              </a:rPr>
              <a:t> FAS2040 (96 ТБ);</a:t>
            </a:r>
          </a:p>
          <a:p>
            <a:r>
              <a:rPr lang="ru-RU" sz="1400" dirty="0">
                <a:latin typeface="Segoe UI Light" panose="020B0502040204020203" pitchFamily="34" charset="0"/>
                <a:cs typeface="Segoe UI Light" panose="020B0502040204020203" pitchFamily="34" charset="0"/>
              </a:rPr>
              <a:t>1 система хранения данных HP MS2000 (1 ТБ);</a:t>
            </a:r>
          </a:p>
          <a:p>
            <a:r>
              <a:rPr lang="ru-RU" sz="1400" dirty="0">
                <a:latin typeface="Segoe UI Light" panose="020B0502040204020203" pitchFamily="34" charset="0"/>
                <a:cs typeface="Segoe UI Light" panose="020B0502040204020203" pitchFamily="34" charset="0"/>
              </a:rPr>
              <a:t>1 система хранения данных </a:t>
            </a:r>
            <a:r>
              <a:rPr lang="ru-RU" sz="1400" dirty="0" err="1">
                <a:latin typeface="Segoe UI Light" panose="020B0502040204020203" pitchFamily="34" charset="0"/>
                <a:cs typeface="Segoe UI Light" panose="020B0502040204020203" pitchFamily="34" charset="0"/>
              </a:rPr>
              <a:t>Fujitsu</a:t>
            </a:r>
            <a:r>
              <a:rPr lang="ru-RU" sz="1400" dirty="0">
                <a:latin typeface="Segoe UI Light" panose="020B0502040204020203" pitchFamily="34" charset="0"/>
                <a:cs typeface="Segoe UI Light" panose="020B0502040204020203" pitchFamily="34" charset="0"/>
              </a:rPr>
              <a:t> </a:t>
            </a:r>
            <a:r>
              <a:rPr lang="ru-RU" sz="1400" dirty="0" err="1">
                <a:latin typeface="Segoe UI Light" panose="020B0502040204020203" pitchFamily="34" charset="0"/>
                <a:cs typeface="Segoe UI Light" panose="020B0502040204020203" pitchFamily="34" charset="0"/>
              </a:rPr>
              <a:t>Eternus</a:t>
            </a:r>
            <a:r>
              <a:rPr lang="ru-RU" sz="1400" dirty="0">
                <a:latin typeface="Segoe UI Light" panose="020B0502040204020203" pitchFamily="34" charset="0"/>
                <a:cs typeface="Segoe UI Light" panose="020B0502040204020203" pitchFamily="34" charset="0"/>
              </a:rPr>
              <a:t> DX100 S3(20 ТБ);</a:t>
            </a:r>
          </a:p>
        </p:txBody>
      </p:sp>
      <p:sp>
        <p:nvSpPr>
          <p:cNvPr id="3" name="Прямоугольник 2"/>
          <p:cNvSpPr/>
          <p:nvPr/>
        </p:nvSpPr>
        <p:spPr>
          <a:xfrm>
            <a:off x="5382601" y="116632"/>
            <a:ext cx="3365863" cy="738664"/>
          </a:xfrm>
          <a:prstGeom prst="rect">
            <a:avLst/>
          </a:prstGeom>
        </p:spPr>
        <p:txBody>
          <a:bodyPr wrap="square">
            <a:spAutoFit/>
          </a:bodyPr>
          <a:lstStyle/>
          <a:p>
            <a:r>
              <a:rPr lang="ru-RU" sz="1400" dirty="0" smtClean="0">
                <a:latin typeface="Segoe UI Light" panose="020B0502040204020203" pitchFamily="34" charset="0"/>
                <a:cs typeface="Segoe UI Light" panose="020B0502040204020203" pitchFamily="34" charset="0"/>
              </a:rPr>
              <a:t>Общее </a:t>
            </a:r>
            <a:r>
              <a:rPr lang="ru-RU" sz="1400" dirty="0">
                <a:latin typeface="Segoe UI Light" panose="020B0502040204020203" pitchFamily="34" charset="0"/>
                <a:cs typeface="Segoe UI Light" panose="020B0502040204020203" pitchFamily="34" charset="0"/>
              </a:rPr>
              <a:t>количество пользовательских мест - </a:t>
            </a:r>
            <a:r>
              <a:rPr lang="en-US" sz="1400" dirty="0">
                <a:latin typeface="Segoe UI Light" panose="020B0502040204020203" pitchFamily="34" charset="0"/>
                <a:cs typeface="Segoe UI Light" panose="020B0502040204020203" pitchFamily="34" charset="0"/>
              </a:rPr>
              <a:t> </a:t>
            </a:r>
            <a:r>
              <a:rPr lang="ru-RU" sz="1400" dirty="0">
                <a:latin typeface="Segoe UI Light" panose="020B0502040204020203" pitchFamily="34" charset="0"/>
                <a:cs typeface="Segoe UI Light" panose="020B0502040204020203" pitchFamily="34" charset="0"/>
              </a:rPr>
              <a:t>более 18 </a:t>
            </a:r>
            <a:r>
              <a:rPr lang="ru-RU" sz="1400" dirty="0" err="1">
                <a:latin typeface="Segoe UI Light" panose="020B0502040204020203" pitchFamily="34" charset="0"/>
                <a:cs typeface="Segoe UI Light" panose="020B0502040204020203" pitchFamily="34" charset="0"/>
              </a:rPr>
              <a:t>тыс</a:t>
            </a:r>
            <a:r>
              <a:rPr lang="en-US" sz="1400" dirty="0">
                <a:latin typeface="Segoe UI Light" panose="020B0502040204020203" pitchFamily="34" charset="0"/>
                <a:cs typeface="Segoe UI Light" panose="020B0502040204020203" pitchFamily="34" charset="0"/>
              </a:rPr>
              <a:t> </a:t>
            </a:r>
            <a:r>
              <a:rPr lang="ru-RU" sz="1400" dirty="0">
                <a:latin typeface="Segoe UI Light" panose="020B0502040204020203" pitchFamily="34" charset="0"/>
                <a:cs typeface="Segoe UI Light" panose="020B0502040204020203" pitchFamily="34" charset="0"/>
              </a:rPr>
              <a:t>мест (сотрудники, </a:t>
            </a:r>
            <a:r>
              <a:rPr lang="ru-RU" sz="1400" dirty="0" smtClean="0">
                <a:latin typeface="Segoe UI Light" panose="020B0502040204020203" pitchFamily="34" charset="0"/>
                <a:cs typeface="Segoe UI Light" panose="020B0502040204020203" pitchFamily="34" charset="0"/>
              </a:rPr>
              <a:t>студенты).</a:t>
            </a:r>
            <a:endParaRPr lang="ru-RU" sz="1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5241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08912" cy="1066800"/>
          </a:xfrm>
        </p:spPr>
        <p:txBody>
          <a:bodyPr>
            <a:noAutofit/>
          </a:bodyPr>
          <a:lstStyle/>
          <a:p>
            <a:r>
              <a:rPr lang="ru-RU" sz="2400" b="1" cap="none" dirty="0" smtClean="0">
                <a:solidFill>
                  <a:srgbClr val="00B050"/>
                </a:solidFill>
                <a:latin typeface="Segoe UI Light" panose="020B0502040204020203" pitchFamily="34" charset="0"/>
                <a:cs typeface="Segoe UI Light" panose="020B0502040204020203" pitchFamily="34" charset="0"/>
              </a:rPr>
              <a:t>Цифровой формат услуг </a:t>
            </a:r>
            <a:r>
              <a:rPr lang="en-US" sz="2400" b="1" cap="none" dirty="0" smtClean="0">
                <a:solidFill>
                  <a:srgbClr val="00B050"/>
                </a:solidFill>
                <a:latin typeface="Segoe UI Light" panose="020B0502040204020203" pitchFamily="34" charset="0"/>
                <a:cs typeface="Segoe UI Light" panose="020B0502040204020203" pitchFamily="34" charset="0"/>
              </a:rPr>
              <a:t/>
            </a:r>
            <a:br>
              <a:rPr lang="en-US" sz="2400" b="1" cap="none" dirty="0" smtClean="0">
                <a:solidFill>
                  <a:srgbClr val="00B050"/>
                </a:solidFill>
                <a:latin typeface="Segoe UI Light" panose="020B0502040204020203" pitchFamily="34" charset="0"/>
                <a:cs typeface="Segoe UI Light" panose="020B0502040204020203" pitchFamily="34" charset="0"/>
              </a:rPr>
            </a:br>
            <a:r>
              <a:rPr lang="ru-RU" sz="2400" b="1" cap="none" dirty="0" smtClean="0">
                <a:solidFill>
                  <a:srgbClr val="0070C0"/>
                </a:solidFill>
                <a:latin typeface="Segoe UI Light" panose="020B0502040204020203" pitchFamily="34" charset="0"/>
                <a:cs typeface="Segoe UI Light" panose="020B0502040204020203" pitchFamily="34" charset="0"/>
              </a:rPr>
              <a:t>ИТ-инфраструктуры - это концепция проекта «е-кампус»</a:t>
            </a:r>
            <a:endParaRPr lang="ru-RU" sz="2400" b="1" cap="none" dirty="0">
              <a:solidFill>
                <a:srgbClr val="0070C0"/>
              </a:solidFill>
              <a:latin typeface="Segoe UI Light" panose="020B0502040204020203" pitchFamily="34" charset="0"/>
              <a:cs typeface="Segoe UI Light" panose="020B0502040204020203" pitchFamily="34" charset="0"/>
            </a:endParaRPr>
          </a:p>
        </p:txBody>
      </p:sp>
      <p:sp>
        <p:nvSpPr>
          <p:cNvPr id="3" name="Объект 2"/>
          <p:cNvSpPr>
            <a:spLocks noGrp="1"/>
          </p:cNvSpPr>
          <p:nvPr>
            <p:ph idx="1"/>
          </p:nvPr>
        </p:nvSpPr>
        <p:spPr>
          <a:xfrm>
            <a:off x="395536" y="1628800"/>
            <a:ext cx="8208912" cy="4968552"/>
          </a:xfrm>
        </p:spPr>
        <p:txBody>
          <a:bodyPr>
            <a:normAutofit/>
          </a:bodyPr>
          <a:lstStyle/>
          <a:p>
            <a:pPr>
              <a:spcAft>
                <a:spcPts val="600"/>
              </a:spcAft>
            </a:pPr>
            <a:r>
              <a:rPr lang="ru-RU" sz="1600" dirty="0" smtClean="0">
                <a:latin typeface="Segoe UI Light" panose="020B0502040204020203" pitchFamily="34" charset="0"/>
                <a:cs typeface="Segoe UI Light" panose="020B0502040204020203" pitchFamily="34" charset="0"/>
              </a:rPr>
              <a:t>Информационное пространство Преподавателя, студента (</a:t>
            </a:r>
            <a:r>
              <a:rPr lang="ru-RU" sz="1600" i="1" dirty="0" smtClean="0">
                <a:latin typeface="Segoe UI Light" panose="020B0502040204020203" pitchFamily="34" charset="0"/>
                <a:cs typeface="Segoe UI Light" panose="020B0502040204020203" pitchFamily="34" charset="0"/>
              </a:rPr>
              <a:t>личная веб-страница ППС, на сайте</a:t>
            </a:r>
            <a:r>
              <a:rPr lang="en-US" sz="1600" i="1" dirty="0" smtClean="0">
                <a:latin typeface="Segoe UI Light" panose="020B0502040204020203" pitchFamily="34" charset="0"/>
                <a:cs typeface="Segoe UI Light" panose="020B0502040204020203" pitchFamily="34" charset="0"/>
              </a:rPr>
              <a:t> </a:t>
            </a:r>
            <a:r>
              <a:rPr lang="en-US" sz="1600" dirty="0" smtClean="0">
                <a:latin typeface="Segoe UI Light" panose="020B0502040204020203" pitchFamily="34" charset="0"/>
                <a:cs typeface="Segoe UI Light" panose="020B0502040204020203" pitchFamily="34" charset="0"/>
              </a:rPr>
              <a:t>– </a:t>
            </a:r>
            <a:r>
              <a:rPr lang="en-US" sz="1600" u="sng" dirty="0" smtClean="0">
                <a:solidFill>
                  <a:srgbClr val="00B0F0"/>
                </a:solidFill>
                <a:latin typeface="Segoe UI Light" panose="020B0502040204020203" pitchFamily="34" charset="0"/>
                <a:cs typeface="Segoe UI Light" panose="020B0502040204020203" pitchFamily="34" charset="0"/>
              </a:rPr>
              <a:t>pps.kaznu.kz</a:t>
            </a:r>
            <a:r>
              <a:rPr lang="ru-RU" sz="1600" dirty="0" smtClean="0">
                <a:latin typeface="Segoe UI Light" panose="020B0502040204020203" pitchFamily="34" charset="0"/>
                <a:cs typeface="Segoe UI Light" panose="020B0502040204020203" pitchFamily="34" charset="0"/>
              </a:rPr>
              <a:t>)</a:t>
            </a:r>
          </a:p>
          <a:p>
            <a:pPr>
              <a:spcAft>
                <a:spcPts val="600"/>
              </a:spcAft>
            </a:pPr>
            <a:r>
              <a:rPr lang="ru-RU" sz="1600" dirty="0" smtClean="0">
                <a:latin typeface="Segoe UI Light" panose="020B0502040204020203" pitchFamily="34" charset="0"/>
                <a:cs typeface="Segoe UI Light" panose="020B0502040204020203" pitchFamily="34" charset="0"/>
              </a:rPr>
              <a:t>Автоматизация </a:t>
            </a:r>
            <a:r>
              <a:rPr lang="ru-RU" sz="1600" dirty="0" smtClean="0">
                <a:latin typeface="Segoe UI Light" panose="020B0502040204020203" pitchFamily="34" charset="0"/>
                <a:cs typeface="Segoe UI Light" panose="020B0502040204020203" pitchFamily="34" charset="0"/>
              </a:rPr>
              <a:t>системы учета научно-образовательной деятельности </a:t>
            </a:r>
            <a:r>
              <a:rPr lang="en-US" sz="1600" dirty="0" smtClean="0">
                <a:latin typeface="Segoe UI Light" panose="020B0502040204020203" pitchFamily="34" charset="0"/>
                <a:cs typeface="Segoe UI Light" panose="020B0502040204020203" pitchFamily="34" charset="0"/>
              </a:rPr>
              <a:t>(</a:t>
            </a:r>
            <a:r>
              <a:rPr lang="ru-RU" sz="1600" i="1" dirty="0" smtClean="0">
                <a:latin typeface="Segoe UI Light" panose="020B0502040204020203" pitchFamily="34" charset="0"/>
                <a:cs typeface="Segoe UI Light" panose="020B0502040204020203" pitchFamily="34" charset="0"/>
              </a:rPr>
              <a:t>личный кабинет ППС </a:t>
            </a:r>
            <a:r>
              <a:rPr lang="ru-RU" sz="1600" dirty="0" smtClean="0">
                <a:latin typeface="Segoe UI Light" panose="020B0502040204020203" pitchFamily="34" charset="0"/>
                <a:cs typeface="Segoe UI Light" panose="020B0502040204020203" pitchFamily="34" charset="0"/>
              </a:rPr>
              <a:t>– </a:t>
            </a:r>
            <a:r>
              <a:rPr lang="en-US" sz="1600" u="sng" dirty="0" smtClean="0">
                <a:solidFill>
                  <a:srgbClr val="00B0F0"/>
                </a:solidFill>
                <a:latin typeface="Segoe UI Light" panose="020B0502040204020203" pitchFamily="34" charset="0"/>
                <a:cs typeface="Segoe UI Light" panose="020B0502040204020203" pitchFamily="34" charset="0"/>
              </a:rPr>
              <a:t>univer.kaznu.kz</a:t>
            </a:r>
            <a:r>
              <a:rPr lang="en-US" sz="1600" dirty="0" smtClean="0">
                <a:latin typeface="Segoe UI Light" panose="020B0502040204020203" pitchFamily="34" charset="0"/>
                <a:cs typeface="Segoe UI Light" panose="020B0502040204020203" pitchFamily="34" charset="0"/>
              </a:rPr>
              <a:t>, </a:t>
            </a:r>
            <a:r>
              <a:rPr lang="en-US" sz="1600" u="sng" dirty="0" smtClean="0">
                <a:solidFill>
                  <a:srgbClr val="00B0F0"/>
                </a:solidFill>
                <a:latin typeface="Segoe UI Light" panose="020B0502040204020203" pitchFamily="34" charset="0"/>
                <a:cs typeface="Segoe UI Light" panose="020B0502040204020203" pitchFamily="34" charset="0"/>
              </a:rPr>
              <a:t>s</a:t>
            </a:r>
            <a:r>
              <a:rPr lang="en-US" sz="1600" u="sng" dirty="0">
                <a:solidFill>
                  <a:srgbClr val="00B0F0"/>
                </a:solidFill>
                <a:latin typeface="Segoe UI Light" panose="020B0502040204020203" pitchFamily="34" charset="0"/>
                <a:cs typeface="Segoe UI Light" panose="020B0502040204020203" pitchFamily="34" charset="0"/>
              </a:rPr>
              <a:t>cience.kaznu.kz</a:t>
            </a:r>
            <a:r>
              <a:rPr lang="en-US" sz="1600" dirty="0" smtClean="0">
                <a:latin typeface="Segoe UI Light" panose="020B0502040204020203" pitchFamily="34" charset="0"/>
                <a:cs typeface="Segoe UI Light" panose="020B0502040204020203" pitchFamily="34" charset="0"/>
              </a:rPr>
              <a:t>)</a:t>
            </a:r>
            <a:endParaRPr lang="ru-RU" sz="1600" dirty="0" smtClean="0">
              <a:latin typeface="Segoe UI Light" panose="020B0502040204020203" pitchFamily="34" charset="0"/>
              <a:cs typeface="Segoe UI Light" panose="020B0502040204020203" pitchFamily="34" charset="0"/>
            </a:endParaRPr>
          </a:p>
          <a:p>
            <a:pPr>
              <a:spcAft>
                <a:spcPts val="600"/>
              </a:spcAft>
            </a:pPr>
            <a:r>
              <a:rPr lang="ru-RU" sz="1600" dirty="0" smtClean="0">
                <a:latin typeface="Segoe UI Light" panose="020B0502040204020203" pitchFamily="34" charset="0"/>
                <a:cs typeface="Segoe UI Light" panose="020B0502040204020203" pitchFamily="34" charset="0"/>
              </a:rPr>
              <a:t>Услуги </a:t>
            </a:r>
            <a:r>
              <a:rPr lang="ru-RU" sz="1600" dirty="0" smtClean="0">
                <a:latin typeface="Segoe UI Light" panose="020B0502040204020203" pitchFamily="34" charset="0"/>
                <a:cs typeface="Segoe UI Light" panose="020B0502040204020203" pitchFamily="34" charset="0"/>
              </a:rPr>
              <a:t>корпоративной компьютерной сети (</a:t>
            </a:r>
            <a:r>
              <a:rPr lang="ru-RU" sz="1600" b="1" i="1" dirty="0" smtClean="0">
                <a:solidFill>
                  <a:srgbClr val="00B050"/>
                </a:solidFill>
                <a:latin typeface="Segoe UI Light" panose="020B0502040204020203" pitchFamily="34" charset="0"/>
                <a:cs typeface="Segoe UI Light" panose="020B0502040204020203" pitchFamily="34" charset="0"/>
              </a:rPr>
              <a:t>облачная корпоративная электронная почта</a:t>
            </a:r>
            <a:r>
              <a:rPr lang="en-US" sz="1600" b="1" i="1" dirty="0" smtClean="0">
                <a:solidFill>
                  <a:srgbClr val="00B050"/>
                </a:solidFill>
                <a:latin typeface="Segoe UI Light" panose="020B0502040204020203" pitchFamily="34" charset="0"/>
                <a:cs typeface="Segoe UI Light" panose="020B0502040204020203" pitchFamily="34" charset="0"/>
              </a:rPr>
              <a:t> </a:t>
            </a:r>
            <a:r>
              <a:rPr lang="en-US" sz="1600" dirty="0" smtClean="0">
                <a:latin typeface="Segoe UI Light" panose="020B0502040204020203" pitchFamily="34" charset="0"/>
                <a:cs typeface="Segoe UI Light" panose="020B0502040204020203" pitchFamily="34" charset="0"/>
              </a:rPr>
              <a:t>- </a:t>
            </a:r>
            <a:r>
              <a:rPr lang="en-US" sz="1600" u="sng" dirty="0" smtClean="0">
                <a:solidFill>
                  <a:srgbClr val="00B0F0"/>
                </a:solidFill>
                <a:latin typeface="Segoe UI Light" panose="020B0502040204020203" pitchFamily="34" charset="0"/>
                <a:cs typeface="Segoe UI Light" panose="020B0502040204020203" pitchFamily="34" charset="0"/>
              </a:rPr>
              <a:t>@kaznu.kz</a:t>
            </a:r>
            <a:r>
              <a:rPr lang="ru-RU" sz="1600" dirty="0" smtClean="0">
                <a:latin typeface="Segoe UI Light" panose="020B0502040204020203" pitchFamily="34" charset="0"/>
                <a:cs typeface="Segoe UI Light" panose="020B0502040204020203" pitchFamily="34" charset="0"/>
              </a:rPr>
              <a:t>, </a:t>
            </a:r>
            <a:r>
              <a:rPr lang="ru-RU" sz="1600" i="1" dirty="0" smtClean="0">
                <a:latin typeface="Segoe UI Light" panose="020B0502040204020203" pitchFamily="34" charset="0"/>
                <a:cs typeface="Segoe UI Light" panose="020B0502040204020203" pitchFamily="34" charset="0"/>
              </a:rPr>
              <a:t>интернет-доступ, доступ к электронным базам библиотек</a:t>
            </a:r>
            <a:r>
              <a:rPr lang="ru-RU" sz="1600" dirty="0" smtClean="0">
                <a:latin typeface="Segoe UI Light" panose="020B0502040204020203" pitchFamily="34" charset="0"/>
                <a:cs typeface="Segoe UI Light" panose="020B0502040204020203" pitchFamily="34" charset="0"/>
              </a:rPr>
              <a:t>)</a:t>
            </a:r>
          </a:p>
          <a:p>
            <a:pPr>
              <a:spcAft>
                <a:spcPts val="600"/>
              </a:spcAft>
            </a:pPr>
            <a:r>
              <a:rPr lang="ru-RU" sz="1600" dirty="0" smtClean="0">
                <a:latin typeface="Segoe UI Light" panose="020B0502040204020203" pitchFamily="34" charset="0"/>
                <a:cs typeface="Segoe UI Light" panose="020B0502040204020203" pitchFamily="34" charset="0"/>
              </a:rPr>
              <a:t>Услуги </a:t>
            </a:r>
            <a:r>
              <a:rPr lang="ru-RU" sz="1600" dirty="0" smtClean="0">
                <a:latin typeface="Segoe UI Light" panose="020B0502040204020203" pitchFamily="34" charset="0"/>
                <a:cs typeface="Segoe UI Light" panose="020B0502040204020203" pitchFamily="34" charset="0"/>
              </a:rPr>
              <a:t>библиотеки по оцифровке учебных материалов</a:t>
            </a:r>
          </a:p>
          <a:p>
            <a:pPr>
              <a:spcAft>
                <a:spcPts val="600"/>
              </a:spcAft>
            </a:pPr>
            <a:r>
              <a:rPr lang="ru-RU" sz="1600" dirty="0" smtClean="0">
                <a:latin typeface="Segoe UI Light" panose="020B0502040204020203" pitchFamily="34" charset="0"/>
                <a:cs typeface="Segoe UI Light" panose="020B0502040204020203" pitchFamily="34" charset="0"/>
              </a:rPr>
              <a:t>Карточный </a:t>
            </a:r>
            <a:r>
              <a:rPr lang="ru-RU" sz="1600" dirty="0" smtClean="0">
                <a:latin typeface="Segoe UI Light" panose="020B0502040204020203" pitchFamily="34" charset="0"/>
                <a:cs typeface="Segoe UI Light" panose="020B0502040204020203" pitchFamily="34" charset="0"/>
              </a:rPr>
              <a:t>доступ в учебные корпуса, предоставления услуг коридорной печати </a:t>
            </a:r>
            <a:endParaRPr lang="ru-RU" sz="1600" dirty="0" smtClean="0">
              <a:latin typeface="Segoe UI Light" panose="020B0502040204020203" pitchFamily="34" charset="0"/>
              <a:cs typeface="Segoe UI Light" panose="020B0502040204020203" pitchFamily="34" charset="0"/>
            </a:endParaRPr>
          </a:p>
          <a:p>
            <a:pPr>
              <a:spcAft>
                <a:spcPts val="600"/>
              </a:spcAft>
            </a:pPr>
            <a:r>
              <a:rPr lang="ru-RU" sz="1600" dirty="0" smtClean="0">
                <a:latin typeface="Segoe UI Light" panose="020B0502040204020203" pitchFamily="34" charset="0"/>
                <a:cs typeface="Segoe UI Light" panose="020B0502040204020203" pitchFamily="34" charset="0"/>
              </a:rPr>
              <a:t>Облачный сервис </a:t>
            </a:r>
            <a:r>
              <a:rPr lang="en-US" sz="1600" dirty="0" smtClean="0">
                <a:latin typeface="Segoe UI Light" panose="020B0502040204020203" pitchFamily="34" charset="0"/>
                <a:cs typeface="Segoe UI Light" panose="020B0502040204020203" pitchFamily="34" charset="0"/>
              </a:rPr>
              <a:t>office 365 </a:t>
            </a:r>
            <a:r>
              <a:rPr lang="ru-RU" sz="1600" dirty="0" smtClean="0">
                <a:latin typeface="Segoe UI Light" panose="020B0502040204020203" pitchFamily="34" charset="0"/>
                <a:cs typeface="Segoe UI Light" panose="020B0502040204020203" pitchFamily="34" charset="0"/>
              </a:rPr>
              <a:t>для студентов и сотрудников</a:t>
            </a:r>
          </a:p>
          <a:p>
            <a:pPr>
              <a:spcAft>
                <a:spcPts val="600"/>
              </a:spcAft>
            </a:pPr>
            <a:r>
              <a:rPr lang="ru-RU" sz="1600" dirty="0" smtClean="0">
                <a:latin typeface="Segoe UI Light" panose="020B0502040204020203" pitchFamily="34" charset="0"/>
                <a:cs typeface="Segoe UI Light" panose="020B0502040204020203" pitchFamily="34" charset="0"/>
              </a:rPr>
              <a:t>Облачное </a:t>
            </a:r>
            <a:r>
              <a:rPr lang="ru-RU" sz="1600" dirty="0">
                <a:latin typeface="Segoe UI Light" panose="020B0502040204020203" pitchFamily="34" charset="0"/>
                <a:cs typeface="Segoe UI Light" panose="020B0502040204020203" pitchFamily="34" charset="0"/>
              </a:rPr>
              <a:t>хранилище </a:t>
            </a:r>
            <a:r>
              <a:rPr lang="en-US" sz="1600" dirty="0">
                <a:latin typeface="Segoe UI Light" panose="020B0502040204020203" pitchFamily="34" charset="0"/>
                <a:cs typeface="Segoe UI Light" panose="020B0502040204020203" pitchFamily="34" charset="0"/>
              </a:rPr>
              <a:t>OneDrive </a:t>
            </a:r>
            <a:r>
              <a:rPr lang="ru-RU" sz="1600" dirty="0">
                <a:latin typeface="Segoe UI Light" panose="020B0502040204020203" pitchFamily="34" charset="0"/>
                <a:cs typeface="Segoe UI Light" panose="020B0502040204020203" pitchFamily="34" charset="0"/>
              </a:rPr>
              <a:t>с объёмом в </a:t>
            </a:r>
            <a:r>
              <a:rPr lang="en-US" sz="1600" dirty="0">
                <a:latin typeface="Segoe UI Light" panose="020B0502040204020203" pitchFamily="34" charset="0"/>
                <a:cs typeface="Segoe UI Light" panose="020B0502040204020203" pitchFamily="34" charset="0"/>
              </a:rPr>
              <a:t>1</a:t>
            </a:r>
            <a:r>
              <a:rPr lang="ru-RU" sz="1600" dirty="0">
                <a:latin typeface="Segoe UI Light" panose="020B0502040204020203" pitchFamily="34" charset="0"/>
                <a:cs typeface="Segoe UI Light" panose="020B0502040204020203" pitchFamily="34" charset="0"/>
              </a:rPr>
              <a:t> </a:t>
            </a:r>
            <a:r>
              <a:rPr lang="en-US" sz="1600" dirty="0" smtClean="0">
                <a:latin typeface="Segoe UI Light" panose="020B0502040204020203" pitchFamily="34" charset="0"/>
                <a:cs typeface="Segoe UI Light" panose="020B0502040204020203" pitchFamily="34" charset="0"/>
              </a:rPr>
              <a:t>Tb</a:t>
            </a:r>
            <a:endParaRPr lang="ru-RU" sz="1600" dirty="0" smtClean="0">
              <a:latin typeface="Segoe UI Light" panose="020B0502040204020203" pitchFamily="34" charset="0"/>
              <a:cs typeface="Segoe UI Light" panose="020B0502040204020203" pitchFamily="34" charset="0"/>
            </a:endParaRPr>
          </a:p>
          <a:p>
            <a:pPr>
              <a:spcAft>
                <a:spcPts val="600"/>
              </a:spcAft>
            </a:pPr>
            <a:r>
              <a:rPr lang="ru-RU" sz="1600" dirty="0">
                <a:latin typeface="Segoe UI Light" panose="020B0502040204020203" pitchFamily="34" charset="0"/>
                <a:cs typeface="Segoe UI Light" panose="020B0502040204020203" pitchFamily="34" charset="0"/>
              </a:rPr>
              <a:t>Коммуникационная программа</a:t>
            </a:r>
            <a:r>
              <a:rPr lang="en-US" sz="1600" dirty="0">
                <a:latin typeface="Segoe UI Light" panose="020B0502040204020203" pitchFamily="34" charset="0"/>
                <a:cs typeface="Segoe UI Light" panose="020B0502040204020203" pitchFamily="34" charset="0"/>
              </a:rPr>
              <a:t> Skype for Business</a:t>
            </a:r>
            <a:endParaRPr lang="ru-RU" sz="1600" dirty="0">
              <a:latin typeface="Segoe UI Light" panose="020B0502040204020203" pitchFamily="34" charset="0"/>
              <a:cs typeface="Segoe UI Light" panose="020B0502040204020203" pitchFamily="34" charset="0"/>
            </a:endParaRPr>
          </a:p>
          <a:p>
            <a:pPr>
              <a:spcAft>
                <a:spcPts val="600"/>
              </a:spcAft>
            </a:pPr>
            <a:endParaRPr lang="en-US" sz="1600" dirty="0" smtClean="0">
              <a:latin typeface="Segoe UI Light" panose="020B0502040204020203" pitchFamily="34" charset="0"/>
              <a:cs typeface="Segoe UI Light" panose="020B0502040204020203" pitchFamily="34" charset="0"/>
            </a:endParaRPr>
          </a:p>
          <a:p>
            <a:pPr>
              <a:spcAft>
                <a:spcPts val="600"/>
              </a:spcAft>
            </a:pPr>
            <a:endParaRPr lang="ru-RU"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6281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364538" cy="527050"/>
          </a:xfrm>
        </p:spPr>
        <p:txBody>
          <a:bodyPr rtlCol="0">
            <a:normAutofit fontScale="90000"/>
          </a:bodyPr>
          <a:lstStyle/>
          <a:p>
            <a:pPr eaLnBrk="1" fontAlgn="auto" hangingPunct="1">
              <a:spcAft>
                <a:spcPts val="0"/>
              </a:spcAft>
              <a:defRPr/>
            </a:pPr>
            <a:r>
              <a:rPr lang="ru-RU" sz="3600" dirty="0" smtClean="0">
                <a:solidFill>
                  <a:srgbClr val="00B050"/>
                </a:solidFill>
                <a:latin typeface="Segoe UI" panose="020B0502040204020203" pitchFamily="34" charset="0"/>
                <a:cs typeface="Segoe UI" panose="020B0502040204020203" pitchFamily="34" charset="0"/>
              </a:rPr>
              <a:t>Результативность</a:t>
            </a:r>
            <a:r>
              <a:rPr lang="ru-RU" sz="3600" dirty="0" smtClean="0">
                <a:latin typeface="Segoe UI" panose="020B0502040204020203" pitchFamily="34" charset="0"/>
                <a:cs typeface="Segoe UI" panose="020B0502040204020203" pitchFamily="34" charset="0"/>
              </a:rPr>
              <a:t> </a:t>
            </a:r>
            <a:r>
              <a:rPr lang="ru-RU" sz="3600" dirty="0" smtClean="0">
                <a:solidFill>
                  <a:srgbClr val="00B0F0"/>
                </a:solidFill>
                <a:latin typeface="Segoe UI" panose="020B0502040204020203" pitchFamily="34" charset="0"/>
                <a:cs typeface="Segoe UI" panose="020B0502040204020203" pitchFamily="34" charset="0"/>
              </a:rPr>
              <a:t>внедрения </a:t>
            </a:r>
            <a:r>
              <a:rPr lang="en-US" sz="3600" dirty="0" smtClean="0">
                <a:solidFill>
                  <a:srgbClr val="00B0F0"/>
                </a:solidFill>
                <a:latin typeface="Segoe UI" panose="020B0502040204020203" pitchFamily="34" charset="0"/>
                <a:cs typeface="Segoe UI" panose="020B0502040204020203" pitchFamily="34" charset="0"/>
              </a:rPr>
              <a:t>Office365</a:t>
            </a:r>
            <a:r>
              <a:rPr lang="ru-RU" sz="3600" dirty="0" smtClean="0">
                <a:solidFill>
                  <a:srgbClr val="00B0F0"/>
                </a:solidFill>
                <a:latin typeface="Segoe UI" panose="020B0502040204020203" pitchFamily="34" charset="0"/>
                <a:cs typeface="Segoe UI" panose="020B0502040204020203" pitchFamily="34" charset="0"/>
              </a:rPr>
              <a:t>:</a:t>
            </a:r>
            <a:endParaRPr lang="en-US" dirty="0">
              <a:solidFill>
                <a:srgbClr val="00B050"/>
              </a:solidFill>
              <a:latin typeface="Segoe UI" panose="020B0502040204020203" pitchFamily="34" charset="0"/>
              <a:cs typeface="Segoe UI" panose="020B0502040204020203" pitchFamily="34" charset="0"/>
            </a:endParaRPr>
          </a:p>
        </p:txBody>
      </p:sp>
      <p:sp>
        <p:nvSpPr>
          <p:cNvPr id="9219" name="Text Placeholder 2"/>
          <p:cNvSpPr>
            <a:spLocks noGrp="1"/>
          </p:cNvSpPr>
          <p:nvPr>
            <p:ph type="body" sz="quarter" idx="10"/>
          </p:nvPr>
        </p:nvSpPr>
        <p:spPr>
          <a:xfrm>
            <a:off x="469900" y="1363663"/>
            <a:ext cx="8364538" cy="3508653"/>
          </a:xfrm>
        </p:spPr>
        <p:txBody>
          <a:bodyPr lIns="0" tIns="0" rIns="0" bIns="0" rtlCol="0">
            <a:spAutoFit/>
          </a:bodyPr>
          <a:lstStyle/>
          <a:p>
            <a:pPr algn="just" eaLnBrk="1" fontAlgn="auto" hangingPunct="1">
              <a:spcBef>
                <a:spcPts val="600"/>
              </a:spcBef>
              <a:spcAft>
                <a:spcPts val="600"/>
              </a:spcAft>
              <a:defRPr/>
            </a:pPr>
            <a:r>
              <a:rPr lang="ru-RU" sz="2400" dirty="0" smtClean="0">
                <a:solidFill>
                  <a:srgbClr val="000000"/>
                </a:solidFill>
                <a:latin typeface="Segoe UI Light" pitchFamily="34" charset="0"/>
                <a:cs typeface="Segoe UI Light" panose="020B0502040204020203" pitchFamily="34" charset="0"/>
              </a:rPr>
              <a:t>100% охват студенческой аудитории почтовым сервисом.</a:t>
            </a:r>
          </a:p>
          <a:p>
            <a:pPr algn="just" eaLnBrk="1" fontAlgn="auto" hangingPunct="1">
              <a:spcBef>
                <a:spcPts val="600"/>
              </a:spcBef>
              <a:spcAft>
                <a:spcPts val="600"/>
              </a:spcAft>
              <a:defRPr/>
            </a:pPr>
            <a:r>
              <a:rPr lang="ru-RU" sz="2400" dirty="0" smtClean="0">
                <a:solidFill>
                  <a:srgbClr val="000000"/>
                </a:solidFill>
                <a:latin typeface="Segoe UI Light" pitchFamily="34" charset="0"/>
                <a:cs typeface="Segoe UI Light" panose="020B0502040204020203" pitchFamily="34" charset="0"/>
              </a:rPr>
              <a:t>Повышение электронной культуры пользователей.</a:t>
            </a:r>
            <a:endParaRPr lang="en-US" sz="2400" dirty="0" smtClean="0">
              <a:solidFill>
                <a:srgbClr val="000000"/>
              </a:solidFill>
              <a:latin typeface="Segoe UI Light" pitchFamily="34" charset="0"/>
              <a:cs typeface="Segoe UI Light" panose="020B0502040204020203" pitchFamily="34" charset="0"/>
            </a:endParaRPr>
          </a:p>
          <a:p>
            <a:pPr algn="just" eaLnBrk="1" fontAlgn="auto" hangingPunct="1">
              <a:spcBef>
                <a:spcPts val="600"/>
              </a:spcBef>
              <a:spcAft>
                <a:spcPts val="600"/>
              </a:spcAft>
              <a:defRPr/>
            </a:pPr>
            <a:r>
              <a:rPr lang="ru-RU" sz="2400" dirty="0" smtClean="0">
                <a:solidFill>
                  <a:srgbClr val="000000"/>
                </a:solidFill>
                <a:latin typeface="Segoe UI Light" pitchFamily="34" charset="0"/>
                <a:cs typeface="Segoe UI Light" panose="020B0502040204020203" pitchFamily="34" charset="0"/>
              </a:rPr>
              <a:t>Мобильность пользователей</a:t>
            </a:r>
          </a:p>
          <a:p>
            <a:pPr algn="just" eaLnBrk="1" fontAlgn="auto" hangingPunct="1">
              <a:spcBef>
                <a:spcPts val="600"/>
              </a:spcBef>
              <a:spcAft>
                <a:spcPts val="600"/>
              </a:spcAft>
              <a:defRPr/>
            </a:pPr>
            <a:r>
              <a:rPr lang="ru-RU" sz="2400" dirty="0" smtClean="0">
                <a:solidFill>
                  <a:srgbClr val="000000"/>
                </a:solidFill>
                <a:latin typeface="Segoe UI Light" pitchFamily="34" charset="0"/>
                <a:cs typeface="Segoe UI Light" panose="020B0502040204020203" pitchFamily="34" charset="0"/>
              </a:rPr>
              <a:t>Единая база электронных адресов.</a:t>
            </a:r>
          </a:p>
          <a:p>
            <a:pPr algn="just" eaLnBrk="1" fontAlgn="auto" hangingPunct="1">
              <a:spcBef>
                <a:spcPts val="600"/>
              </a:spcBef>
              <a:spcAft>
                <a:spcPts val="600"/>
              </a:spcAft>
              <a:defRPr/>
            </a:pPr>
            <a:r>
              <a:rPr lang="ru-RU" sz="2400" dirty="0" smtClean="0">
                <a:solidFill>
                  <a:srgbClr val="000000"/>
                </a:solidFill>
                <a:latin typeface="Segoe UI Light" pitchFamily="34" charset="0"/>
                <a:cs typeface="Segoe UI Light" panose="020B0502040204020203" pitchFamily="34" charset="0"/>
              </a:rPr>
              <a:t>Совместная работа с документом.</a:t>
            </a:r>
          </a:p>
          <a:p>
            <a:pPr algn="just" eaLnBrk="1" fontAlgn="auto" hangingPunct="1">
              <a:spcBef>
                <a:spcPts val="600"/>
              </a:spcBef>
              <a:spcAft>
                <a:spcPts val="600"/>
              </a:spcAft>
              <a:defRPr/>
            </a:pPr>
            <a:r>
              <a:rPr lang="ru-RU" sz="2400" dirty="0" smtClean="0">
                <a:solidFill>
                  <a:srgbClr val="000000"/>
                </a:solidFill>
                <a:latin typeface="Segoe UI Light" pitchFamily="34" charset="0"/>
                <a:cs typeface="Segoe UI Light" panose="020B0502040204020203" pitchFamily="34" charset="0"/>
              </a:rPr>
              <a:t>Управление группой пользователей.</a:t>
            </a:r>
          </a:p>
          <a:p>
            <a:pPr algn="just" eaLnBrk="1" fontAlgn="auto" hangingPunct="1">
              <a:spcBef>
                <a:spcPts val="600"/>
              </a:spcBef>
              <a:spcAft>
                <a:spcPts val="600"/>
              </a:spcAft>
              <a:defRPr/>
            </a:pPr>
            <a:r>
              <a:rPr lang="ru-RU" sz="2400" dirty="0" smtClean="0">
                <a:solidFill>
                  <a:srgbClr val="000000"/>
                </a:solidFill>
                <a:latin typeface="Segoe UI Light" pitchFamily="34" charset="0"/>
                <a:cs typeface="Segoe UI Light" panose="020B0502040204020203" pitchFamily="34" charset="0"/>
              </a:rPr>
              <a:t>Формирование студенческой социальной сети.</a:t>
            </a:r>
            <a:endParaRPr lang="ru-RU" sz="2400" dirty="0">
              <a:solidFill>
                <a:srgbClr val="000000"/>
              </a:solidFill>
              <a:latin typeface="Segoe UI Light" pitchFamily="34" charset="0"/>
              <a:cs typeface="Segoe UI Light" panose="020B0502040204020203" pitchFamily="34" charset="0"/>
            </a:endParaRPr>
          </a:p>
        </p:txBody>
      </p:sp>
    </p:spTree>
    <p:extLst>
      <p:ext uri="{BB962C8B-B14F-4D97-AF65-F5344CB8AC3E}">
        <p14:creationId xmlns:p14="http://schemas.microsoft.com/office/powerpoint/2010/main" val="8506050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886700" cy="1296144"/>
          </a:xfrm>
        </p:spPr>
        <p:txBody>
          <a:bodyPr>
            <a:normAutofit/>
          </a:bodyPr>
          <a:lstStyle/>
          <a:p>
            <a:pPr algn="ctr"/>
            <a:r>
              <a:rPr lang="ru-RU" dirty="0">
                <a:solidFill>
                  <a:srgbClr val="00B05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Архитектура почтового сервера </a:t>
            </a:r>
            <a:r>
              <a:rPr lang="en-US" dirty="0" smtClean="0">
                <a:solidFill>
                  <a:srgbClr val="00B0F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Office </a:t>
            </a:r>
            <a:r>
              <a:rPr lang="ru-RU" dirty="0" smtClean="0">
                <a:solidFill>
                  <a:srgbClr val="00B0F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365</a:t>
            </a:r>
            <a:r>
              <a:rPr lang="en-US" dirty="0" smtClean="0">
                <a:solidFill>
                  <a:srgbClr val="00B0F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Exchange Online</a:t>
            </a:r>
            <a:endParaRPr lang="ru-RU" dirty="0">
              <a:solidFill>
                <a:srgbClr val="00B0F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5" name="TextBox 4"/>
          <p:cNvSpPr txBox="1"/>
          <p:nvPr/>
        </p:nvSpPr>
        <p:spPr>
          <a:xfrm>
            <a:off x="1" y="1695323"/>
            <a:ext cx="9070676" cy="646331"/>
          </a:xfrm>
          <a:prstGeom prst="rect">
            <a:avLst/>
          </a:prstGeom>
          <a:noFill/>
        </p:spPr>
        <p:txBody>
          <a:bodyPr wrap="square" rtlCol="0">
            <a:spAutoFit/>
          </a:bodyPr>
          <a:lstStyle/>
          <a:p>
            <a:endParaRPr lang="ru-RU" b="1" dirty="0">
              <a:solidFill>
                <a:srgbClr val="002060"/>
              </a:solidFill>
              <a:latin typeface="Bookman Old Style" panose="02050604050505020204" pitchFamily="18" charset="0"/>
            </a:endParaRPr>
          </a:p>
          <a:p>
            <a:endParaRPr lang="en-US" b="1" dirty="0">
              <a:solidFill>
                <a:srgbClr val="002060"/>
              </a:solidFill>
              <a:latin typeface="Bookman Old Style" panose="020506040505050202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844824"/>
            <a:ext cx="7843421" cy="4096009"/>
          </a:xfrm>
          <a:prstGeom prst="rect">
            <a:avLst/>
          </a:prstGeom>
        </p:spPr>
      </p:pic>
    </p:spTree>
    <p:extLst>
      <p:ext uri="{BB962C8B-B14F-4D97-AF65-F5344CB8AC3E}">
        <p14:creationId xmlns:p14="http://schemas.microsoft.com/office/powerpoint/2010/main" val="26722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927976" cy="720080"/>
          </a:xfrm>
        </p:spPr>
        <p:txBody>
          <a:bodyPr>
            <a:noAutofit/>
          </a:bodyPr>
          <a:lstStyle/>
          <a:p>
            <a:r>
              <a:rPr lang="ru-RU" sz="2400" b="1" dirty="0" smtClean="0">
                <a:solidFill>
                  <a:srgbClr val="00B050"/>
                </a:solidFill>
                <a:latin typeface="Segoe UI Light" panose="020B0502040204020203" pitchFamily="34" charset="0"/>
                <a:cs typeface="Segoe UI Light" panose="020B0502040204020203" pitchFamily="34" charset="0"/>
              </a:rPr>
              <a:t>Преимущества перехода </a:t>
            </a:r>
            <a:r>
              <a:rPr lang="ru-RU" sz="2400" b="1" dirty="0">
                <a:solidFill>
                  <a:srgbClr val="0070C0"/>
                </a:solidFill>
                <a:latin typeface="Segoe UI Light" panose="020B0502040204020203" pitchFamily="34" charset="0"/>
                <a:cs typeface="Segoe UI Light" panose="020B0502040204020203" pitchFamily="34" charset="0"/>
              </a:rPr>
              <a:t>почтового сервера </a:t>
            </a:r>
            <a:r>
              <a:rPr lang="ru-RU" sz="2400" b="1" dirty="0" smtClean="0">
                <a:solidFill>
                  <a:srgbClr val="0070C0"/>
                </a:solidFill>
                <a:latin typeface="Segoe UI Light" panose="020B0502040204020203" pitchFamily="34" charset="0"/>
                <a:cs typeface="Segoe UI Light" panose="020B0502040204020203" pitchFamily="34" charset="0"/>
              </a:rPr>
              <a:t/>
            </a:r>
            <a:br>
              <a:rPr lang="ru-RU" sz="2400" b="1" dirty="0" smtClean="0">
                <a:solidFill>
                  <a:srgbClr val="0070C0"/>
                </a:solidFill>
                <a:latin typeface="Segoe UI Light" panose="020B0502040204020203" pitchFamily="34" charset="0"/>
                <a:cs typeface="Segoe UI Light" panose="020B0502040204020203" pitchFamily="34" charset="0"/>
              </a:rPr>
            </a:br>
            <a:r>
              <a:rPr lang="ru-RU" sz="2400" b="1" dirty="0" smtClean="0">
                <a:solidFill>
                  <a:srgbClr val="0070C0"/>
                </a:solidFill>
                <a:latin typeface="Segoe UI Light" panose="020B0502040204020203" pitchFamily="34" charset="0"/>
                <a:cs typeface="Segoe UI Light" panose="020B0502040204020203" pitchFamily="34" charset="0"/>
              </a:rPr>
              <a:t>на облачный сервис</a:t>
            </a:r>
            <a:endParaRPr lang="ru-RU" sz="2400" b="1" dirty="0">
              <a:solidFill>
                <a:srgbClr val="0070C0"/>
              </a:solidFill>
              <a:latin typeface="Segoe UI Light" panose="020B0502040204020203" pitchFamily="34" charset="0"/>
              <a:cs typeface="Segoe UI Light" panose="020B0502040204020203" pitchFamily="34" charset="0"/>
            </a:endParaRPr>
          </a:p>
        </p:txBody>
      </p:sp>
      <p:sp>
        <p:nvSpPr>
          <p:cNvPr id="3" name="Объект 2"/>
          <p:cNvSpPr>
            <a:spLocks noGrp="1"/>
          </p:cNvSpPr>
          <p:nvPr>
            <p:ph idx="1"/>
          </p:nvPr>
        </p:nvSpPr>
        <p:spPr>
          <a:xfrm>
            <a:off x="395536" y="1628800"/>
            <a:ext cx="8280920" cy="4273346"/>
          </a:xfrm>
        </p:spPr>
        <p:txBody>
          <a:bodyPr anchor="t" anchorCtr="0">
            <a:noAutofit/>
          </a:bodyPr>
          <a:lstStyle/>
          <a:p>
            <a:pPr lvl="0">
              <a:buFont typeface="Wingdings" panose="05000000000000000000" pitchFamily="2" charset="2"/>
              <a:buChar char="§"/>
            </a:pPr>
            <a:r>
              <a:rPr lang="kk-KZ" sz="1800" dirty="0" smtClean="0">
                <a:latin typeface="Segoe UI Light" panose="020B0502040204020203" pitchFamily="34" charset="0"/>
                <a:cs typeface="Segoe UI Light" panose="020B0502040204020203" pitchFamily="34" charset="0"/>
              </a:rPr>
              <a:t>экономия средств на технику (сервера,хранилище) и ПО</a:t>
            </a:r>
          </a:p>
          <a:p>
            <a:pPr>
              <a:buFont typeface="Wingdings" panose="05000000000000000000" pitchFamily="2" charset="2"/>
              <a:buChar char="§"/>
            </a:pPr>
            <a:r>
              <a:rPr lang="kk-KZ" sz="1800" dirty="0">
                <a:latin typeface="Segoe UI Light" panose="020B0502040204020203" pitchFamily="34" charset="0"/>
                <a:cs typeface="Segoe UI Light" panose="020B0502040204020203" pitchFamily="34" charset="0"/>
              </a:rPr>
              <a:t>экономия средств на </a:t>
            </a:r>
            <a:r>
              <a:rPr lang="kk-KZ" sz="1800" dirty="0" smtClean="0">
                <a:latin typeface="Segoe UI Light" panose="020B0502040204020203" pitchFamily="34" charset="0"/>
                <a:cs typeface="Segoe UI Light" panose="020B0502040204020203" pitchFamily="34" charset="0"/>
              </a:rPr>
              <a:t>лицензии ОС и ПО</a:t>
            </a:r>
            <a:endParaRPr lang="kk-KZ" sz="1800" dirty="0">
              <a:latin typeface="Segoe UI Light" panose="020B0502040204020203" pitchFamily="34" charset="0"/>
              <a:cs typeface="Segoe UI Light" panose="020B0502040204020203" pitchFamily="34" charset="0"/>
            </a:endParaRPr>
          </a:p>
          <a:p>
            <a:pPr lvl="0">
              <a:buFont typeface="Wingdings" panose="05000000000000000000" pitchFamily="2" charset="2"/>
              <a:buChar char="§"/>
            </a:pPr>
            <a:r>
              <a:rPr lang="kk-KZ" sz="1800" dirty="0" smtClean="0">
                <a:latin typeface="Segoe UI Light" panose="020B0502040204020203" pitchFamily="34" charset="0"/>
                <a:cs typeface="Segoe UI Light" panose="020B0502040204020203" pitchFamily="34" charset="0"/>
              </a:rPr>
              <a:t>экономия  на сертифицированных специалистах </a:t>
            </a:r>
            <a:r>
              <a:rPr lang="en-US" sz="1800" dirty="0" smtClean="0">
                <a:latin typeface="Segoe UI Light" panose="020B0502040204020203" pitchFamily="34" charset="0"/>
                <a:cs typeface="Segoe UI Light" panose="020B0502040204020203" pitchFamily="34" charset="0"/>
              </a:rPr>
              <a:t>Exchange</a:t>
            </a:r>
            <a:endParaRPr lang="ru-RU" sz="1800" dirty="0" smtClean="0">
              <a:latin typeface="Segoe UI Light" panose="020B0502040204020203" pitchFamily="34" charset="0"/>
              <a:cs typeface="Segoe UI Light" panose="020B0502040204020203" pitchFamily="34" charset="0"/>
            </a:endParaRPr>
          </a:p>
          <a:p>
            <a:pPr lvl="0">
              <a:buFont typeface="Wingdings" panose="05000000000000000000" pitchFamily="2" charset="2"/>
              <a:buChar char="§"/>
            </a:pPr>
            <a:r>
              <a:rPr lang="kk-KZ" sz="1800" dirty="0" smtClean="0">
                <a:latin typeface="Segoe UI Light" panose="020B0502040204020203" pitchFamily="34" charset="0"/>
                <a:cs typeface="Segoe UI Light" panose="020B0502040204020203" pitchFamily="34" charset="0"/>
              </a:rPr>
              <a:t>обеспечение работоспособности </a:t>
            </a:r>
            <a:endParaRPr lang="ru-RU" sz="1800" dirty="0" smtClean="0">
              <a:latin typeface="Segoe UI Light" panose="020B0502040204020203" pitchFamily="34" charset="0"/>
              <a:cs typeface="Segoe UI Light" panose="020B0502040204020203" pitchFamily="34" charset="0"/>
            </a:endParaRPr>
          </a:p>
          <a:p>
            <a:pPr lvl="0">
              <a:buFont typeface="Wingdings" panose="05000000000000000000" pitchFamily="2" charset="2"/>
              <a:buChar char="§"/>
            </a:pPr>
            <a:r>
              <a:rPr lang="kk-KZ" sz="1800" dirty="0" smtClean="0">
                <a:latin typeface="Segoe UI Light" panose="020B0502040204020203" pitchFamily="34" charset="0"/>
                <a:cs typeface="Segoe UI Light" panose="020B0502040204020203" pitchFamily="34" charset="0"/>
              </a:rPr>
              <a:t>обеспечение отказоустойчивости</a:t>
            </a:r>
          </a:p>
          <a:p>
            <a:pPr lvl="0">
              <a:buFont typeface="Wingdings" panose="05000000000000000000" pitchFamily="2" charset="2"/>
              <a:buChar char="§"/>
            </a:pPr>
            <a:r>
              <a:rPr lang="ru-RU" sz="1800" dirty="0" smtClean="0">
                <a:latin typeface="Segoe UI Light" panose="020B0502040204020203" pitchFamily="34" charset="0"/>
                <a:cs typeface="Segoe UI Light" panose="020B0502040204020203" pitchFamily="34" charset="0"/>
              </a:rPr>
              <a:t>обеспечение </a:t>
            </a:r>
            <a:r>
              <a:rPr lang="ru-RU" sz="1800" dirty="0" err="1" smtClean="0">
                <a:latin typeface="Segoe UI Light" panose="020B0502040204020203" pitchFamily="34" charset="0"/>
                <a:cs typeface="Segoe UI Light" panose="020B0502040204020203" pitchFamily="34" charset="0"/>
              </a:rPr>
              <a:t>бэкапирования</a:t>
            </a:r>
            <a:endParaRPr lang="ru-RU" sz="1800" dirty="0" smtClean="0">
              <a:latin typeface="Segoe UI Light" panose="020B0502040204020203" pitchFamily="34" charset="0"/>
              <a:cs typeface="Segoe UI Light" panose="020B0502040204020203" pitchFamily="34" charset="0"/>
            </a:endParaRPr>
          </a:p>
          <a:p>
            <a:pPr lvl="0">
              <a:buFont typeface="Wingdings" panose="05000000000000000000" pitchFamily="2" charset="2"/>
              <a:buChar char="§"/>
            </a:pPr>
            <a:r>
              <a:rPr lang="kk-KZ" sz="1800" dirty="0" smtClean="0">
                <a:latin typeface="Segoe UI Light" panose="020B0502040204020203" pitchFamily="34" charset="0"/>
                <a:cs typeface="Segoe UI Light" panose="020B0502040204020203" pitchFamily="34" charset="0"/>
              </a:rPr>
              <a:t>большой объем почтового  ящика (50Гб)</a:t>
            </a:r>
            <a:endParaRPr lang="ru-RU" sz="1800" dirty="0" smtClean="0">
              <a:latin typeface="Segoe UI Light" panose="020B0502040204020203" pitchFamily="34" charset="0"/>
              <a:cs typeface="Segoe UI Light" panose="020B0502040204020203" pitchFamily="34" charset="0"/>
            </a:endParaRPr>
          </a:p>
          <a:p>
            <a:pPr lvl="0">
              <a:buFont typeface="Wingdings" panose="05000000000000000000" pitchFamily="2" charset="2"/>
              <a:buChar char="§"/>
            </a:pPr>
            <a:r>
              <a:rPr lang="kk-KZ" sz="1800" dirty="0" smtClean="0">
                <a:latin typeface="Segoe UI Light" panose="020B0502040204020203" pitchFamily="34" charset="0"/>
                <a:cs typeface="Segoe UI Light" panose="020B0502040204020203" pitchFamily="34" charset="0"/>
              </a:rPr>
              <a:t>обеспечение всех студентов корпоративной почтой</a:t>
            </a:r>
          </a:p>
          <a:p>
            <a:pPr lvl="0">
              <a:buFont typeface="Wingdings" panose="05000000000000000000" pitchFamily="2" charset="2"/>
              <a:buChar char="§"/>
            </a:pPr>
            <a:r>
              <a:rPr lang="kk-KZ" sz="1800" dirty="0" smtClean="0">
                <a:latin typeface="Segoe UI Light" panose="020B0502040204020203" pitchFamily="34" charset="0"/>
                <a:cs typeface="Segoe UI Light" panose="020B0502040204020203" pitchFamily="34" charset="0"/>
              </a:rPr>
              <a:t>мобильность</a:t>
            </a:r>
            <a:endParaRPr lang="ru-RU" sz="1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8547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r>
              <a:rPr lang="ru-RU" sz="2800" b="1" dirty="0" smtClean="0">
                <a:solidFill>
                  <a:srgbClr val="00B050"/>
                </a:solidFill>
                <a:latin typeface="Segoe UI Light" pitchFamily="34" charset="0"/>
              </a:rPr>
              <a:t>Обучение</a:t>
            </a:r>
            <a:r>
              <a:rPr lang="ru-RU" sz="2800" b="1" dirty="0" smtClean="0">
                <a:solidFill>
                  <a:srgbClr val="0070C0"/>
                </a:solidFill>
                <a:latin typeface="Segoe UI Light" pitchFamily="34" charset="0"/>
              </a:rPr>
              <a:t> в цифровом мире</a:t>
            </a:r>
            <a:endParaRPr lang="ru-RU" sz="2800" b="1" dirty="0">
              <a:latin typeface="Segoe UI Light" pitchFamily="34" charset="0"/>
            </a:endParaRPr>
          </a:p>
        </p:txBody>
      </p:sp>
      <p:sp>
        <p:nvSpPr>
          <p:cNvPr id="3" name="Объект 2"/>
          <p:cNvSpPr>
            <a:spLocks noGrp="1"/>
          </p:cNvSpPr>
          <p:nvPr>
            <p:ph sz="quarter" idx="1"/>
          </p:nvPr>
        </p:nvSpPr>
        <p:spPr>
          <a:xfrm>
            <a:off x="323528" y="1268760"/>
            <a:ext cx="8280920" cy="4873752"/>
          </a:xfrm>
        </p:spPr>
        <p:txBody>
          <a:bodyPr>
            <a:noAutofit/>
          </a:bodyPr>
          <a:lstStyle/>
          <a:p>
            <a:pPr>
              <a:spcAft>
                <a:spcPts val="600"/>
              </a:spcAft>
            </a:pPr>
            <a:r>
              <a:rPr lang="ru-RU" sz="1600" dirty="0">
                <a:latin typeface="Segoe UI Light" pitchFamily="34" charset="0"/>
              </a:rPr>
              <a:t>Наблюдается добавленная стоимость </a:t>
            </a:r>
            <a:r>
              <a:rPr lang="ru-RU" sz="1600" dirty="0" smtClean="0">
                <a:latin typeface="Segoe UI Light" pitchFamily="34" charset="0"/>
              </a:rPr>
              <a:t>вузов, которые внедрили цифровые стратегии развития. Это </a:t>
            </a:r>
            <a:r>
              <a:rPr lang="ru-RU" sz="1600" dirty="0">
                <a:latin typeface="Segoe UI Light" pitchFamily="34" charset="0"/>
              </a:rPr>
              <a:t>означает более </a:t>
            </a:r>
            <a:r>
              <a:rPr lang="ru-RU" sz="1600" b="1" dirty="0">
                <a:latin typeface="Segoe UI Light" pitchFamily="34" charset="0"/>
              </a:rPr>
              <a:t>высокий набор, улучшение удержания студентов, улучшение результатов обучения и </a:t>
            </a:r>
            <a:r>
              <a:rPr lang="ru-RU" sz="1600" b="1" dirty="0" smtClean="0">
                <a:latin typeface="Segoe UI Light" pitchFamily="34" charset="0"/>
              </a:rPr>
              <a:t>исследований, более </a:t>
            </a:r>
            <a:r>
              <a:rPr lang="ru-RU" sz="1600" b="1" dirty="0">
                <a:latin typeface="Segoe UI Light" pitchFamily="34" charset="0"/>
              </a:rPr>
              <a:t>высокий рейтинг </a:t>
            </a:r>
            <a:r>
              <a:rPr lang="ru-RU" sz="1600" b="1" dirty="0" smtClean="0">
                <a:latin typeface="Segoe UI Light" pitchFamily="34" charset="0"/>
              </a:rPr>
              <a:t>вуза в </a:t>
            </a:r>
            <a:r>
              <a:rPr lang="ru-RU" sz="1600" b="1" dirty="0">
                <a:latin typeface="Segoe UI Light" pitchFamily="34" charset="0"/>
              </a:rPr>
              <a:t>условиях все более конкурентной среды</a:t>
            </a:r>
            <a:r>
              <a:rPr lang="ru-RU" sz="1600" dirty="0">
                <a:latin typeface="Segoe UI Light" pitchFamily="34" charset="0"/>
              </a:rPr>
              <a:t>.</a:t>
            </a:r>
          </a:p>
          <a:p>
            <a:pPr>
              <a:spcAft>
                <a:spcPts val="600"/>
              </a:spcAft>
            </a:pPr>
            <a:r>
              <a:rPr lang="ru-RU" sz="1600" dirty="0" smtClean="0">
                <a:latin typeface="Segoe UI Light" pitchFamily="34" charset="0"/>
              </a:rPr>
              <a:t>Руководители университетов во всем мире постоянно сообщают, что они ограничены своими сложными процессами и системами, часто создаваемыми с хорошими намерениями, но теперь устаревшими и негибкими.</a:t>
            </a:r>
          </a:p>
          <a:p>
            <a:pPr>
              <a:spcAft>
                <a:spcPts val="600"/>
              </a:spcAft>
            </a:pPr>
            <a:r>
              <a:rPr lang="ru-RU" sz="1600" dirty="0" smtClean="0">
                <a:latin typeface="Segoe UI Light" pitchFamily="34" charset="0"/>
              </a:rPr>
              <a:t>Типичный университет поддерживает системы электронной почты, несколько платформ обучения (LMS), собственных систем автоматизации, политики использования собственных мобильных устройств.  Это все сложности, которые негативно влияют на внедрение новых методов обучения, цифровых технологий.</a:t>
            </a:r>
          </a:p>
          <a:p>
            <a:pPr>
              <a:spcAft>
                <a:spcPts val="600"/>
              </a:spcAft>
            </a:pPr>
            <a:r>
              <a:rPr lang="ru-RU" sz="1600" dirty="0" smtClean="0">
                <a:latin typeface="Segoe UI Light" pitchFamily="34" charset="0"/>
              </a:rPr>
              <a:t>Чтобы получить максимальную отдачу от нового цифрового мира, нужно </a:t>
            </a:r>
            <a:r>
              <a:rPr lang="ru-RU" sz="1600" b="1" dirty="0" smtClean="0">
                <a:latin typeface="Segoe UI Light" pitchFamily="34" charset="0"/>
              </a:rPr>
              <a:t>упростить процесс и системы в вузах</a:t>
            </a:r>
            <a:r>
              <a:rPr lang="ru-RU" sz="1600" dirty="0" smtClean="0">
                <a:latin typeface="Segoe UI Light" pitchFamily="34" charset="0"/>
              </a:rPr>
              <a:t>, пересмотреть стратегию развития – разместить своих пользователей (студентов, преподавателей, сотрудников)  в центре стратегии.</a:t>
            </a:r>
          </a:p>
          <a:p>
            <a:pPr>
              <a:spcAft>
                <a:spcPts val="600"/>
              </a:spcAft>
            </a:pPr>
            <a:endParaRPr lang="ru-RU" sz="1600" dirty="0" smtClean="0">
              <a:latin typeface="Segoe UI Light" pitchFamily="34" charset="0"/>
            </a:endParaRPr>
          </a:p>
          <a:p>
            <a:pPr>
              <a:spcAft>
                <a:spcPts val="600"/>
              </a:spcAft>
            </a:pPr>
            <a:endParaRPr lang="ru-RU" sz="1600" dirty="0">
              <a:latin typeface="Segoe UI Light" pitchFamily="34" charset="0"/>
            </a:endParaRPr>
          </a:p>
        </p:txBody>
      </p:sp>
      <p:sp>
        <p:nvSpPr>
          <p:cNvPr id="4" name="Прямоугольник 3"/>
          <p:cNvSpPr/>
          <p:nvPr/>
        </p:nvSpPr>
        <p:spPr>
          <a:xfrm>
            <a:off x="539552" y="6235425"/>
            <a:ext cx="7704856" cy="246221"/>
          </a:xfrm>
          <a:prstGeom prst="rect">
            <a:avLst/>
          </a:prstGeom>
        </p:spPr>
        <p:txBody>
          <a:bodyPr wrap="square">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://assets.cdn.sap.com/sapcom/docs/2016/03/164c70d0-627c-0010-82c7-eda71af511fa.pdf</a:t>
            </a:r>
          </a:p>
        </p:txBody>
      </p:sp>
    </p:spTree>
    <p:extLst>
      <p:ext uri="{BB962C8B-B14F-4D97-AF65-F5344CB8AC3E}">
        <p14:creationId xmlns:p14="http://schemas.microsoft.com/office/powerpoint/2010/main" val="171162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a:bodyPr>
          <a:lstStyle/>
          <a:p>
            <a:r>
              <a:rPr lang="ru-RU" sz="3200" dirty="0" smtClean="0">
                <a:solidFill>
                  <a:srgbClr val="00B050"/>
                </a:solidFill>
                <a:latin typeface="Segoe UI" panose="020B0502040204020203" pitchFamily="34" charset="0"/>
                <a:cs typeface="Segoe UI" panose="020B0502040204020203" pitchFamily="34" charset="0"/>
              </a:rPr>
              <a:t>Центр</a:t>
            </a:r>
            <a:r>
              <a:rPr lang="ru-RU" sz="3200" dirty="0" smtClean="0">
                <a:solidFill>
                  <a:srgbClr val="0070C0"/>
                </a:solidFill>
                <a:latin typeface="Segoe UI" panose="020B0502040204020203" pitchFamily="34" charset="0"/>
                <a:cs typeface="Segoe UI" panose="020B0502040204020203" pitchFamily="34" charset="0"/>
              </a:rPr>
              <a:t> ситуационного управления</a:t>
            </a:r>
            <a:endParaRPr lang="ru-RU" sz="3200" dirty="0">
              <a:solidFill>
                <a:srgbClr val="0070C0"/>
              </a:solidFill>
              <a:latin typeface="Segoe UI" panose="020B0502040204020203" pitchFamily="34" charset="0"/>
              <a:cs typeface="Segoe UI" panose="020B0502040204020203" pitchFamily="34" charset="0"/>
            </a:endParaRPr>
          </a:p>
        </p:txBody>
      </p:sp>
      <p:sp>
        <p:nvSpPr>
          <p:cNvPr id="3" name="Объект 2"/>
          <p:cNvSpPr>
            <a:spLocks noGrp="1"/>
          </p:cNvSpPr>
          <p:nvPr>
            <p:ph idx="1"/>
          </p:nvPr>
        </p:nvSpPr>
        <p:spPr>
          <a:xfrm>
            <a:off x="251520" y="1268760"/>
            <a:ext cx="8277101" cy="4741817"/>
          </a:xfrm>
        </p:spPr>
        <p:txBody>
          <a:bodyPr>
            <a:noAutofit/>
          </a:bodyPr>
          <a:lstStyle/>
          <a:p>
            <a:pPr lvl="0" algn="just">
              <a:spcBef>
                <a:spcPts val="300"/>
              </a:spcBef>
              <a:spcAft>
                <a:spcPts val="300"/>
              </a:spcAft>
            </a:pPr>
            <a:r>
              <a:rPr lang="ru-RU" sz="1400" b="1" u="sng" dirty="0" smtClean="0">
                <a:solidFill>
                  <a:srgbClr val="00B050"/>
                </a:solidFill>
                <a:latin typeface="Segoe UI Light" panose="020B0502040204020203" pitchFamily="34" charset="0"/>
                <a:cs typeface="Segoe UI Light" panose="020B0502040204020203" pitchFamily="34" charset="0"/>
              </a:rPr>
              <a:t>Идея</a:t>
            </a:r>
            <a:r>
              <a:rPr lang="ru-RU" sz="1400" dirty="0" smtClean="0">
                <a:solidFill>
                  <a:srgbClr val="00B050"/>
                </a:solidFill>
                <a:latin typeface="Segoe UI Light" panose="020B0502040204020203" pitchFamily="34" charset="0"/>
                <a:cs typeface="Segoe UI Light" panose="020B0502040204020203" pitchFamily="34" charset="0"/>
              </a:rPr>
              <a:t>: </a:t>
            </a:r>
            <a:r>
              <a:rPr lang="ru-RU" sz="1400" dirty="0" smtClean="0">
                <a:latin typeface="Segoe UI Light" panose="020B0502040204020203" pitchFamily="34" charset="0"/>
                <a:cs typeface="Segoe UI Light" panose="020B0502040204020203" pitchFamily="34" charset="0"/>
              </a:rPr>
              <a:t>создать единый программно-управляемый ситуационно-мониторинговый центр университета по вопросам:</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Обзорного видеонаблюдения за территорией университета;</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Фиксации нарушений правопорядка;</a:t>
            </a:r>
          </a:p>
          <a:p>
            <a:pPr marL="273050" lvl="0" indent="-273050" algn="just">
              <a:spcBef>
                <a:spcPts val="300"/>
              </a:spcBef>
              <a:spcAft>
                <a:spcPts val="300"/>
              </a:spcAft>
              <a:buFont typeface="Wingdings" pitchFamily="2" charset="2"/>
              <a:buChar char="Ø"/>
            </a:pPr>
            <a:r>
              <a:rPr lang="ru-RU" sz="1400" dirty="0" err="1" smtClean="0">
                <a:latin typeface="Segoe UI Light" panose="020B0502040204020203" pitchFamily="34" charset="0"/>
                <a:cs typeface="Segoe UI Light" panose="020B0502040204020203" pitchFamily="34" charset="0"/>
              </a:rPr>
              <a:t>Видеомониторинга</a:t>
            </a:r>
            <a:r>
              <a:rPr lang="ru-RU" sz="1400" dirty="0" smtClean="0">
                <a:latin typeface="Segoe UI Light" panose="020B0502040204020203" pitchFamily="34" charset="0"/>
                <a:cs typeface="Segoe UI Light" panose="020B0502040204020203" pitchFamily="34" charset="0"/>
              </a:rPr>
              <a:t>  учебного процесса;</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Организации информационного сервиса по системе контроля доступа;</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Централизованного управления системой видеонаблюдения ИТ-инфраструктуры вуза;</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Централизованного управления системой контроля доступом и учета рабочего времени;</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Организации </a:t>
            </a:r>
            <a:r>
              <a:rPr lang="ru-RU" sz="1400" dirty="0" err="1" smtClean="0">
                <a:latin typeface="Segoe UI Light" panose="020B0502040204020203" pitchFamily="34" charset="0"/>
                <a:cs typeface="Segoe UI Light" panose="020B0502040204020203" pitchFamily="34" charset="0"/>
              </a:rPr>
              <a:t>контакт-центра</a:t>
            </a:r>
            <a:r>
              <a:rPr lang="ru-RU" sz="1400" dirty="0" smtClean="0">
                <a:latin typeface="Segoe UI Light" panose="020B0502040204020203" pitchFamily="34" charset="0"/>
                <a:cs typeface="Segoe UI Light" panose="020B0502040204020203" pitchFamily="34" charset="0"/>
              </a:rPr>
              <a:t> по организационно-консультационным вопросам основной деятельности вуза, вопросам ЖКХ и правопорядка.</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Организация единого диспетчерского центра ЖКХ (программный комплекс мониторинга и оповещения).</a:t>
            </a:r>
          </a:p>
          <a:p>
            <a:pPr marL="273050" lvl="0" indent="-273050" algn="just">
              <a:spcBef>
                <a:spcPts val="300"/>
              </a:spcBef>
              <a:spcAft>
                <a:spcPts val="300"/>
              </a:spcAft>
              <a:buFont typeface="Wingdings" pitchFamily="2" charset="2"/>
              <a:buChar char="Ø"/>
            </a:pPr>
            <a:r>
              <a:rPr lang="ru-RU" sz="1400" dirty="0" smtClean="0">
                <a:latin typeface="Segoe UI Light" panose="020B0502040204020203" pitchFamily="34" charset="0"/>
                <a:cs typeface="Segoe UI Light" panose="020B0502040204020203" pitchFamily="34" charset="0"/>
              </a:rPr>
              <a:t>Создания информационно-аналитической </a:t>
            </a:r>
          </a:p>
          <a:p>
            <a:pPr marL="0" lvl="0" indent="0" algn="just">
              <a:spcBef>
                <a:spcPts val="300"/>
              </a:spcBef>
              <a:spcAft>
                <a:spcPts val="300"/>
              </a:spcAft>
              <a:buNone/>
            </a:pPr>
            <a:r>
              <a:rPr lang="ru-RU" sz="1400" dirty="0" smtClean="0">
                <a:latin typeface="Segoe UI Light" panose="020B0502040204020203" pitchFamily="34" charset="0"/>
                <a:cs typeface="Segoe UI Light" panose="020B0502040204020203" pitchFamily="34" charset="0"/>
              </a:rPr>
              <a:t>информационной системы вуза</a:t>
            </a:r>
          </a:p>
          <a:p>
            <a:pPr marL="0" lvl="0" indent="0" algn="just">
              <a:spcBef>
                <a:spcPts val="300"/>
              </a:spcBef>
              <a:spcAft>
                <a:spcPts val="300"/>
              </a:spcAft>
              <a:buNone/>
            </a:pPr>
            <a:r>
              <a:rPr lang="ru-RU" sz="1400" b="1" u="sng" dirty="0" smtClean="0">
                <a:solidFill>
                  <a:srgbClr val="0070C0"/>
                </a:solidFill>
                <a:latin typeface="Segoe UI Light" panose="020B0502040204020203" pitchFamily="34" charset="0"/>
                <a:cs typeface="Segoe UI Light" panose="020B0502040204020203" pitchFamily="34" charset="0"/>
              </a:rPr>
              <a:t>Главная цель функционирования СМЦ университета </a:t>
            </a:r>
          </a:p>
          <a:p>
            <a:pPr marL="90488" lvl="0" indent="0" algn="just">
              <a:spcBef>
                <a:spcPts val="300"/>
              </a:spcBef>
              <a:spcAft>
                <a:spcPts val="300"/>
              </a:spcAft>
              <a:buNone/>
            </a:pPr>
            <a:r>
              <a:rPr lang="ru-RU" sz="1400" dirty="0" smtClean="0">
                <a:latin typeface="Segoe UI Light" panose="020B0502040204020203" pitchFamily="34" charset="0"/>
                <a:cs typeface="Segoe UI Light" panose="020B0502040204020203" pitchFamily="34" charset="0"/>
              </a:rPr>
              <a:t>– повысить уровень осведомленности, безопасности </a:t>
            </a:r>
          </a:p>
          <a:p>
            <a:pPr marL="90488" lvl="0" indent="0" algn="just">
              <a:spcBef>
                <a:spcPts val="300"/>
              </a:spcBef>
              <a:spcAft>
                <a:spcPts val="300"/>
              </a:spcAft>
              <a:buNone/>
            </a:pPr>
            <a:r>
              <a:rPr lang="ru-RU" sz="1400" dirty="0" smtClean="0">
                <a:latin typeface="Segoe UI Light" panose="020B0502040204020203" pitchFamily="34" charset="0"/>
                <a:cs typeface="Segoe UI Light" panose="020B0502040204020203" pitchFamily="34" charset="0"/>
              </a:rPr>
              <a:t>и дисциплины, усилить контроль за сохранностью </a:t>
            </a:r>
          </a:p>
          <a:p>
            <a:pPr marL="90488" lvl="0" indent="0" algn="just">
              <a:spcBef>
                <a:spcPts val="300"/>
              </a:spcBef>
              <a:spcAft>
                <a:spcPts val="300"/>
              </a:spcAft>
              <a:buNone/>
            </a:pPr>
            <a:r>
              <a:rPr lang="ru-RU" sz="1400" dirty="0" smtClean="0">
                <a:latin typeface="Segoe UI Light" panose="020B0502040204020203" pitchFamily="34" charset="0"/>
                <a:cs typeface="Segoe UI Light" panose="020B0502040204020203" pitchFamily="34" charset="0"/>
              </a:rPr>
              <a:t>имущества, посредством программно-технических </a:t>
            </a:r>
          </a:p>
          <a:p>
            <a:pPr marL="90488" lvl="0" indent="0" algn="just">
              <a:spcBef>
                <a:spcPts val="300"/>
              </a:spcBef>
              <a:spcAft>
                <a:spcPts val="300"/>
              </a:spcAft>
              <a:buNone/>
            </a:pPr>
            <a:r>
              <a:rPr lang="ru-RU" sz="1400" dirty="0" smtClean="0">
                <a:latin typeface="Segoe UI Light" panose="020B0502040204020203" pitchFamily="34" charset="0"/>
                <a:cs typeface="Segoe UI Light" panose="020B0502040204020203" pitchFamily="34" charset="0"/>
              </a:rPr>
              <a:t>средств и организационно-административных мероприятий.</a:t>
            </a:r>
          </a:p>
          <a:p>
            <a:pPr marL="90488" indent="0" algn="just">
              <a:spcBef>
                <a:spcPts val="300"/>
              </a:spcBef>
              <a:spcAft>
                <a:spcPts val="300"/>
              </a:spcAft>
            </a:pPr>
            <a:endParaRPr lang="ru-RU" sz="1400" dirty="0">
              <a:latin typeface="Segoe UI Light" panose="020B0502040204020203" pitchFamily="34" charset="0"/>
              <a:cs typeface="Segoe UI Light" panose="020B0502040204020203"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107" y="4509120"/>
            <a:ext cx="3900893" cy="2232248"/>
          </a:xfrm>
          <a:prstGeom prst="rect">
            <a:avLst/>
          </a:prstGeom>
        </p:spPr>
      </p:pic>
    </p:spTree>
    <p:extLst>
      <p:ext uri="{BB962C8B-B14F-4D97-AF65-F5344CB8AC3E}">
        <p14:creationId xmlns:p14="http://schemas.microsoft.com/office/powerpoint/2010/main" val="210846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196752"/>
            <a:ext cx="8424936" cy="4873728"/>
          </a:xfrm>
        </p:spPr>
        <p:txBody>
          <a:bodyPr>
            <a:normAutofit/>
          </a:bodyPr>
          <a:lstStyle/>
          <a:p>
            <a:pPr>
              <a:spcBef>
                <a:spcPts val="0"/>
              </a:spcBef>
            </a:pPr>
            <a:r>
              <a:rPr lang="ru-RU" sz="2400" dirty="0" smtClean="0">
                <a:latin typeface="Segoe UI Light" panose="020B0502040204020203" pitchFamily="34" charset="0"/>
                <a:ea typeface="Verdana" pitchFamily="34" charset="0"/>
                <a:cs typeface="Segoe UI Light" panose="020B0502040204020203" pitchFamily="34" charset="0"/>
              </a:rPr>
              <a:t>Программа информатизации, как модель "электронного кампуса", способствует </a:t>
            </a:r>
            <a:r>
              <a:rPr lang="ru-RU" sz="2400" b="1" dirty="0" smtClean="0">
                <a:solidFill>
                  <a:srgbClr val="00B050"/>
                </a:solidFill>
                <a:latin typeface="Segoe UI Light" panose="020B0502040204020203" pitchFamily="34" charset="0"/>
                <a:ea typeface="Verdana" pitchFamily="34" charset="0"/>
                <a:cs typeface="Segoe UI Light" panose="020B0502040204020203" pitchFamily="34" charset="0"/>
              </a:rPr>
              <a:t>воспитанию электронной культуры и формированию информационного сервиса для всех потребителей образовательных услуг</a:t>
            </a:r>
            <a:r>
              <a:rPr lang="ru-RU" sz="2400" dirty="0" smtClean="0">
                <a:latin typeface="Segoe UI Light" panose="020B0502040204020203" pitchFamily="34" charset="0"/>
                <a:ea typeface="Verdana" pitchFamily="34" charset="0"/>
                <a:cs typeface="Segoe UI Light" panose="020B0502040204020203" pitchFamily="34" charset="0"/>
              </a:rPr>
              <a:t>.</a:t>
            </a:r>
          </a:p>
          <a:p>
            <a:pPr>
              <a:spcBef>
                <a:spcPts val="0"/>
              </a:spcBef>
              <a:buNone/>
            </a:pPr>
            <a:r>
              <a:rPr lang="ru-RU" sz="2400" dirty="0" smtClean="0">
                <a:latin typeface="Segoe UI Light" panose="020B0502040204020203" pitchFamily="34" charset="0"/>
                <a:ea typeface="Verdana" pitchFamily="34" charset="0"/>
                <a:cs typeface="Segoe UI Light" panose="020B0502040204020203" pitchFamily="34" charset="0"/>
              </a:rPr>
              <a:t> </a:t>
            </a:r>
          </a:p>
          <a:p>
            <a:pPr>
              <a:spcBef>
                <a:spcPts val="0"/>
              </a:spcBef>
            </a:pPr>
            <a:r>
              <a:rPr lang="ru-RU" sz="2400" dirty="0" smtClean="0">
                <a:latin typeface="Segoe UI Light" panose="020B0502040204020203" pitchFamily="34" charset="0"/>
                <a:ea typeface="Verdana" pitchFamily="34" charset="0"/>
                <a:cs typeface="Segoe UI Light" panose="020B0502040204020203" pitchFamily="34" charset="0"/>
              </a:rPr>
              <a:t>В университете ведется работа по формированию                    </a:t>
            </a:r>
            <a:r>
              <a:rPr lang="ru-RU" sz="2400" b="1" dirty="0" smtClean="0">
                <a:solidFill>
                  <a:srgbClr val="0070C0"/>
                </a:solidFill>
                <a:latin typeface="Segoe UI Light" panose="020B0502040204020203" pitchFamily="34" charset="0"/>
                <a:ea typeface="Verdana" pitchFamily="34" charset="0"/>
                <a:cs typeface="Segoe UI Light" panose="020B0502040204020203" pitchFamily="34" charset="0"/>
              </a:rPr>
              <a:t>е-образования</a:t>
            </a:r>
            <a:r>
              <a:rPr lang="ru-RU" sz="2400" dirty="0" smtClean="0">
                <a:latin typeface="Segoe UI Light" panose="020B0502040204020203" pitchFamily="34" charset="0"/>
                <a:ea typeface="Verdana" pitchFamily="34" charset="0"/>
                <a:cs typeface="Segoe UI Light" panose="020B0502040204020203" pitchFamily="34" charset="0"/>
              </a:rPr>
              <a:t>, когда все корпоративные услуги будут перенесены в среду конвергентной компьютерной сети университета.</a:t>
            </a:r>
          </a:p>
          <a:p>
            <a:pPr>
              <a:spcBef>
                <a:spcPts val="0"/>
              </a:spcBef>
              <a:buNone/>
            </a:pPr>
            <a:endParaRPr lang="ru-RU" dirty="0" smtClean="0">
              <a:latin typeface="Segoe UI Light" panose="020B0502040204020203" pitchFamily="34" charset="0"/>
              <a:ea typeface="Verdana" pitchFamily="34" charset="0"/>
              <a:cs typeface="Segoe UI Light" panose="020B0502040204020203" pitchFamily="34" charset="0"/>
            </a:endParaRPr>
          </a:p>
          <a:p>
            <a:pPr>
              <a:spcBef>
                <a:spcPts val="0"/>
              </a:spcBef>
            </a:pPr>
            <a:r>
              <a:rPr lang="ru-RU" dirty="0" smtClean="0">
                <a:latin typeface="Segoe UI Light" panose="020B0502040204020203" pitchFamily="34" charset="0"/>
                <a:ea typeface="Verdana" pitchFamily="34" charset="0"/>
                <a:cs typeface="Segoe UI Light" panose="020B0502040204020203" pitchFamily="34" charset="0"/>
              </a:rPr>
              <a:t>Сегодня в </a:t>
            </a:r>
            <a:r>
              <a:rPr lang="ru-RU" dirty="0" err="1" smtClean="0">
                <a:latin typeface="Segoe UI Light" panose="020B0502040204020203" pitchFamily="34" charset="0"/>
                <a:ea typeface="Verdana" pitchFamily="34" charset="0"/>
                <a:cs typeface="Segoe UI Light" panose="020B0502040204020203" pitchFamily="34" charset="0"/>
              </a:rPr>
              <a:t>КазНУ</a:t>
            </a:r>
            <a:r>
              <a:rPr lang="ru-RU" dirty="0" smtClean="0">
                <a:latin typeface="Segoe UI Light" panose="020B0502040204020203" pitchFamily="34" charset="0"/>
                <a:ea typeface="Verdana" pitchFamily="34" charset="0"/>
                <a:cs typeface="Segoe UI Light" panose="020B0502040204020203" pitchFamily="34" charset="0"/>
              </a:rPr>
              <a:t> разработана </a:t>
            </a:r>
            <a:r>
              <a:rPr lang="ru-RU" dirty="0" err="1" smtClean="0">
                <a:latin typeface="Segoe UI Light" panose="020B0502040204020203" pitchFamily="34" charset="0"/>
                <a:ea typeface="Verdana" pitchFamily="34" charset="0"/>
                <a:cs typeface="Segoe UI Light" panose="020B0502040204020203" pitchFamily="34" charset="0"/>
              </a:rPr>
              <a:t>ИТ-стратегия</a:t>
            </a:r>
            <a:r>
              <a:rPr lang="ru-RU" dirty="0" smtClean="0">
                <a:latin typeface="Segoe UI Light" panose="020B0502040204020203" pitchFamily="34" charset="0"/>
                <a:ea typeface="Verdana" pitchFamily="34" charset="0"/>
                <a:cs typeface="Segoe UI Light" panose="020B0502040204020203" pitchFamily="34" charset="0"/>
              </a:rPr>
              <a:t> развития вуза.</a:t>
            </a:r>
            <a:r>
              <a:rPr lang="ru-RU" sz="2400" dirty="0" smtClean="0">
                <a:latin typeface="Segoe UI Light" panose="020B0502040204020203" pitchFamily="34" charset="0"/>
                <a:ea typeface="Verdana" pitchFamily="34" charset="0"/>
                <a:cs typeface="Segoe UI Light" panose="020B0502040204020203" pitchFamily="34" charset="0"/>
              </a:rPr>
              <a:t> </a:t>
            </a:r>
          </a:p>
          <a:p>
            <a:pPr>
              <a:spcBef>
                <a:spcPts val="0"/>
              </a:spcBef>
            </a:pPr>
            <a:endParaRPr lang="ru-RU" sz="2400" dirty="0">
              <a:latin typeface="Segoe UI Light" panose="020B0502040204020203" pitchFamily="34" charset="0"/>
              <a:ea typeface="Verdana" pitchFamily="34" charset="0"/>
              <a:cs typeface="Segoe UI Light" panose="020B0502040204020203" pitchFamily="34" charset="0"/>
            </a:endParaRPr>
          </a:p>
        </p:txBody>
      </p:sp>
    </p:spTree>
    <p:extLst>
      <p:ext uri="{BB962C8B-B14F-4D97-AF65-F5344CB8AC3E}">
        <p14:creationId xmlns:p14="http://schemas.microsoft.com/office/powerpoint/2010/main" val="194076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908720"/>
            <a:ext cx="8208912" cy="3433592"/>
          </a:xfrm>
        </p:spPr>
        <p:txBody>
          <a:bodyPr>
            <a:normAutofit lnSpcReduction="10000"/>
          </a:bodyPr>
          <a:lstStyle/>
          <a:p>
            <a:r>
              <a:rPr lang="ru-RU" sz="1800" dirty="0" smtClean="0">
                <a:latin typeface="Segoe UI Light" panose="020B0502040204020203" pitchFamily="34" charset="0"/>
                <a:cs typeface="Segoe UI Light" panose="020B0502040204020203" pitchFamily="34" charset="0"/>
              </a:rPr>
              <a:t>КазНУ </a:t>
            </a:r>
            <a:r>
              <a:rPr lang="ru-RU" sz="1800" dirty="0" err="1" smtClean="0">
                <a:latin typeface="Segoe UI Light" panose="020B0502040204020203" pitchFamily="34" charset="0"/>
                <a:cs typeface="Segoe UI Light" panose="020B0502040204020203" pitchFamily="34" charset="0"/>
              </a:rPr>
              <a:t>им.аль</a:t>
            </a:r>
            <a:r>
              <a:rPr lang="ru-RU" sz="1800" dirty="0">
                <a:latin typeface="Segoe UI Light" panose="020B0502040204020203" pitchFamily="34" charset="0"/>
                <a:cs typeface="Segoe UI Light" panose="020B0502040204020203" pitchFamily="34" charset="0"/>
              </a:rPr>
              <a:t>-Фараби единственный из вузов стран СНГ принял участие </a:t>
            </a:r>
            <a:r>
              <a:rPr lang="ru-RU" sz="1800" dirty="0" smtClean="0">
                <a:latin typeface="Segoe UI Light" panose="020B0502040204020203" pitchFamily="34" charset="0"/>
                <a:cs typeface="Segoe UI Light" panose="020B0502040204020203" pitchFamily="34" charset="0"/>
              </a:rPr>
              <a:t>в </a:t>
            </a:r>
            <a:r>
              <a:rPr lang="ru-RU" sz="1800" b="1" dirty="0">
                <a:latin typeface="Segoe UI Light" panose="020B0502040204020203" pitchFamily="34" charset="0"/>
                <a:cs typeface="Segoe UI Light" panose="020B0502040204020203" pitchFamily="34" charset="0"/>
              </a:rPr>
              <a:t>Майкрософт</a:t>
            </a:r>
            <a:r>
              <a:rPr lang="ru-RU" sz="1800" b="1" dirty="0" smtClean="0">
                <a:latin typeface="Segoe UI Light" panose="020B0502040204020203" pitchFamily="34" charset="0"/>
                <a:cs typeface="Segoe UI Light" panose="020B0502040204020203" pitchFamily="34" charset="0"/>
              </a:rPr>
              <a:t> </a:t>
            </a:r>
            <a:r>
              <a:rPr lang="ru-RU" sz="1800" b="1" dirty="0">
                <a:latin typeface="Segoe UI Light" panose="020B0502040204020203" pitchFamily="34" charset="0"/>
                <a:cs typeface="Segoe UI Light" panose="020B0502040204020203" pitchFamily="34" charset="0"/>
              </a:rPr>
              <a:t>Саммит </a:t>
            </a:r>
            <a:r>
              <a:rPr lang="ru-RU" sz="1800" b="1" dirty="0" err="1">
                <a:latin typeface="Segoe UI Light" panose="020B0502040204020203" pitchFamily="34" charset="0"/>
                <a:cs typeface="Segoe UI Light" panose="020B0502040204020203" pitchFamily="34" charset="0"/>
              </a:rPr>
              <a:t>Campus</a:t>
            </a:r>
            <a:r>
              <a:rPr lang="ru-RU" sz="1800" b="1" dirty="0">
                <a:latin typeface="Segoe UI Light" panose="020B0502040204020203" pitchFamily="34" charset="0"/>
                <a:cs typeface="Segoe UI Light" panose="020B0502040204020203" pitchFamily="34" charset="0"/>
              </a:rPr>
              <a:t> </a:t>
            </a:r>
            <a:r>
              <a:rPr lang="ru-RU" sz="1800" b="1" dirty="0" err="1">
                <a:latin typeface="Segoe UI Light" panose="020B0502040204020203" pitchFamily="34" charset="0"/>
                <a:cs typeface="Segoe UI Light" panose="020B0502040204020203" pitchFamily="34" charset="0"/>
              </a:rPr>
              <a:t>Connections</a:t>
            </a:r>
            <a:r>
              <a:rPr lang="ru-RU" sz="1800" b="1" dirty="0">
                <a:latin typeface="Segoe UI Light" panose="020B0502040204020203" pitchFamily="34" charset="0"/>
                <a:cs typeface="Segoe UI Light" panose="020B0502040204020203" pitchFamily="34" charset="0"/>
              </a:rPr>
              <a:t>, </a:t>
            </a:r>
            <a:r>
              <a:rPr lang="ru-RU" sz="1800" dirty="0">
                <a:latin typeface="Segoe UI Light" panose="020B0502040204020203" pitchFamily="34" charset="0"/>
                <a:cs typeface="Segoe UI Light" panose="020B0502040204020203" pitchFamily="34" charset="0"/>
              </a:rPr>
              <a:t>состоявшемся в феврале </a:t>
            </a:r>
            <a:r>
              <a:rPr lang="ru-RU" sz="1800" dirty="0" err="1">
                <a:latin typeface="Segoe UI Light" panose="020B0502040204020203" pitchFamily="34" charset="0"/>
                <a:cs typeface="Segoe UI Light" panose="020B0502040204020203" pitchFamily="34" charset="0"/>
              </a:rPr>
              <a:t>т.г</a:t>
            </a:r>
            <a:r>
              <a:rPr lang="ru-RU" sz="1800" dirty="0">
                <a:latin typeface="Segoe UI Light" panose="020B0502040204020203" pitchFamily="34" charset="0"/>
                <a:cs typeface="Segoe UI Light" panose="020B0502040204020203" pitchFamily="34" charset="0"/>
              </a:rPr>
              <a:t>. </a:t>
            </a:r>
            <a:r>
              <a:rPr lang="ru-RU" sz="1800" dirty="0" err="1">
                <a:latin typeface="Segoe UI Light" panose="020B0502040204020203" pitchFamily="34" charset="0"/>
                <a:cs typeface="Segoe UI Light" panose="020B0502040204020203" pitchFamily="34" charset="0"/>
              </a:rPr>
              <a:t>Редмунде</a:t>
            </a:r>
            <a:r>
              <a:rPr lang="ru-RU" sz="1800" dirty="0">
                <a:latin typeface="Segoe UI Light" panose="020B0502040204020203" pitchFamily="34" charset="0"/>
                <a:cs typeface="Segoe UI Light" panose="020B0502040204020203" pitchFamily="34" charset="0"/>
              </a:rPr>
              <a:t> (США). Это – мероприятие высокого международного уровня по использованию информационных технологий в образовательной среде.</a:t>
            </a:r>
          </a:p>
          <a:p>
            <a:r>
              <a:rPr lang="ru-RU" sz="1800" b="1" dirty="0" smtClean="0">
                <a:solidFill>
                  <a:srgbClr val="0070C0"/>
                </a:solidFill>
                <a:latin typeface="Segoe UI Light" panose="020B0502040204020203" pitchFamily="34" charset="0"/>
                <a:cs typeface="Segoe UI Light" panose="020B0502040204020203" pitchFamily="34" charset="0"/>
              </a:rPr>
              <a:t>Истории успеха развития ИТ в КазНУ:</a:t>
            </a:r>
          </a:p>
          <a:p>
            <a:r>
              <a:rPr lang="ru-RU" sz="1800" b="1" dirty="0" err="1"/>
              <a:t>Fujitsu</a:t>
            </a:r>
            <a:r>
              <a:rPr lang="ru-RU" sz="1800" b="1" dirty="0"/>
              <a:t> </a:t>
            </a:r>
            <a:r>
              <a:rPr lang="ru-RU" sz="1800" b="1" dirty="0" err="1"/>
              <a:t>Technology</a:t>
            </a:r>
            <a:r>
              <a:rPr lang="ru-RU" sz="1800" b="1" dirty="0"/>
              <a:t> </a:t>
            </a:r>
            <a:r>
              <a:rPr lang="ru-RU" sz="1800" b="1" dirty="0" err="1" smtClean="0"/>
              <a:t>Solutions</a:t>
            </a:r>
            <a:r>
              <a:rPr lang="ru-RU" sz="1800" dirty="0" smtClean="0"/>
              <a:t>: </a:t>
            </a:r>
            <a:r>
              <a:rPr lang="en-US" sz="1800" dirty="0">
                <a:solidFill>
                  <a:schemeClr val="bg2">
                    <a:lumMod val="10000"/>
                  </a:schemeClr>
                </a:solidFill>
                <a:hlinkClick r:id="rId2"/>
              </a:rPr>
              <a:t>http://</a:t>
            </a:r>
            <a:r>
              <a:rPr lang="en-US" sz="1800" dirty="0" smtClean="0">
                <a:solidFill>
                  <a:schemeClr val="bg2">
                    <a:lumMod val="10000"/>
                  </a:schemeClr>
                </a:solidFill>
                <a:hlinkClick r:id="rId2"/>
              </a:rPr>
              <a:t>www.fujitsu.com/kz/about/resources/case-studies/RU-CS-Al-Farabi-Kazakh-National-University.html</a:t>
            </a:r>
            <a:endParaRPr lang="ru-RU" sz="1800" dirty="0" smtClean="0">
              <a:solidFill>
                <a:schemeClr val="bg2">
                  <a:lumMod val="10000"/>
                </a:schemeClr>
              </a:solidFill>
            </a:endParaRPr>
          </a:p>
          <a:p>
            <a:r>
              <a:rPr lang="en-US" sz="1800" b="1" dirty="0" smtClean="0"/>
              <a:t>Alcatel-Lucent Enterprise</a:t>
            </a:r>
            <a:r>
              <a:rPr lang="ru-RU" sz="1800" b="1" dirty="0" smtClean="0"/>
              <a:t>: </a:t>
            </a:r>
            <a:r>
              <a:rPr lang="en-US" sz="1800" dirty="0">
                <a:hlinkClick r:id="rId3"/>
              </a:rPr>
              <a:t>http://enterprise.alcatel-lucent.com/?</a:t>
            </a:r>
            <a:r>
              <a:rPr lang="en-US" sz="1800" dirty="0" smtClean="0">
                <a:hlinkClick r:id="rId3"/>
              </a:rPr>
              <a:t>content=CustomerReferences&amp;page=customer&amp;id=30922</a:t>
            </a:r>
            <a:endParaRPr lang="ru-RU" sz="1800" dirty="0" smtClean="0"/>
          </a:p>
          <a:p>
            <a:r>
              <a:rPr lang="en-US" sz="1800" b="1" dirty="0"/>
              <a:t>Microsoft:</a:t>
            </a:r>
            <a:r>
              <a:rPr lang="en-US" sz="1800" dirty="0"/>
              <a:t> </a:t>
            </a:r>
            <a:r>
              <a:rPr lang="en-US" sz="1800" dirty="0">
                <a:hlinkClick r:id="rId4"/>
              </a:rPr>
              <a:t>https://</a:t>
            </a:r>
            <a:r>
              <a:rPr lang="en-US" sz="1800" dirty="0" smtClean="0">
                <a:hlinkClick r:id="rId4"/>
              </a:rPr>
              <a:t>customers.microsoft.com/en-us/story/kazakh-national-university-education-office365-proplus-sql-server-powerbi-system-center-en</a:t>
            </a:r>
            <a:r>
              <a:rPr lang="en-US" sz="1800" dirty="0" smtClean="0"/>
              <a:t> </a:t>
            </a:r>
            <a:endParaRPr lang="ru-RU" sz="1800" dirty="0"/>
          </a:p>
          <a:p>
            <a:endParaRPr lang="ru-RU" sz="1800" dirty="0">
              <a:solidFill>
                <a:srgbClr val="FF0000"/>
              </a:solidFill>
              <a:latin typeface="Segoe UI Light" panose="020B0502040204020203" pitchFamily="34" charset="0"/>
              <a:cs typeface="Segoe UI Light" panose="020B0502040204020203" pitchFamily="34" charset="0"/>
            </a:endParaRPr>
          </a:p>
        </p:txBody>
      </p:sp>
      <p:pic>
        <p:nvPicPr>
          <p:cNvPr id="4" name="Picture 4" descr="Картинки по запросу штаб-квартира майкрософт в рэдмонде"/>
          <p:cNvPicPr>
            <a:picLocks noChangeAspect="1" noChangeArrowheads="1"/>
          </p:cNvPicPr>
          <p:nvPr/>
        </p:nvPicPr>
        <p:blipFill>
          <a:blip r:embed="rId5" cstate="print"/>
          <a:srcRect/>
          <a:stretch>
            <a:fillRect/>
          </a:stretch>
        </p:blipFill>
        <p:spPr bwMode="auto">
          <a:xfrm>
            <a:off x="3491880" y="4531000"/>
            <a:ext cx="3358730" cy="2276920"/>
          </a:xfrm>
          <a:prstGeom prst="rect">
            <a:avLst/>
          </a:prstGeom>
          <a:noFill/>
        </p:spPr>
      </p:pic>
      <p:pic>
        <p:nvPicPr>
          <p:cNvPr id="6" name="Рисунок 5"/>
          <p:cNvPicPr>
            <a:picLocks noChangeAspect="1"/>
          </p:cNvPicPr>
          <p:nvPr/>
        </p:nvPicPr>
        <p:blipFill>
          <a:blip r:embed="rId6" cstate="print"/>
          <a:stretch>
            <a:fillRect/>
          </a:stretch>
        </p:blipFill>
        <p:spPr>
          <a:xfrm>
            <a:off x="107504" y="4531000"/>
            <a:ext cx="3374021" cy="2276920"/>
          </a:xfrm>
          <a:prstGeom prst="rect">
            <a:avLst/>
          </a:prstGeom>
        </p:spPr>
      </p:pic>
      <p:pic>
        <p:nvPicPr>
          <p:cNvPr id="9" name="Рисунок 8"/>
          <p:cNvPicPr>
            <a:picLocks noChangeAspect="1"/>
          </p:cNvPicPr>
          <p:nvPr/>
        </p:nvPicPr>
        <p:blipFill>
          <a:blip r:embed="rId7" cstate="print"/>
          <a:stretch>
            <a:fillRect/>
          </a:stretch>
        </p:blipFill>
        <p:spPr>
          <a:xfrm>
            <a:off x="6860965" y="4653136"/>
            <a:ext cx="2283035" cy="2154784"/>
          </a:xfrm>
          <a:prstGeom prst="rect">
            <a:avLst/>
          </a:prstGeom>
        </p:spPr>
      </p:pic>
      <p:sp>
        <p:nvSpPr>
          <p:cNvPr id="10" name="Заголовок 1"/>
          <p:cNvSpPr>
            <a:spLocks noGrp="1"/>
          </p:cNvSpPr>
          <p:nvPr>
            <p:ph type="title"/>
          </p:nvPr>
        </p:nvSpPr>
        <p:spPr>
          <a:xfrm>
            <a:off x="395536" y="188640"/>
            <a:ext cx="7251576" cy="706090"/>
          </a:xfrm>
        </p:spPr>
        <p:txBody>
          <a:bodyPr>
            <a:normAutofit/>
          </a:bodyPr>
          <a:lstStyle/>
          <a:p>
            <a:r>
              <a:rPr lang="ru-RU" sz="2400" dirty="0" smtClean="0">
                <a:solidFill>
                  <a:srgbClr val="00B050"/>
                </a:solidFill>
              </a:rPr>
              <a:t>Истории </a:t>
            </a:r>
            <a:r>
              <a:rPr lang="ru-RU" sz="2400" dirty="0" smtClean="0">
                <a:solidFill>
                  <a:srgbClr val="0070C0"/>
                </a:solidFill>
              </a:rPr>
              <a:t>успеха</a:t>
            </a:r>
            <a:endParaRPr lang="ru-RU" sz="2400" dirty="0">
              <a:solidFill>
                <a:srgbClr val="0070C0"/>
              </a:solidFill>
            </a:endParaRPr>
          </a:p>
        </p:txBody>
      </p:sp>
    </p:spTree>
    <p:extLst>
      <p:ext uri="{BB962C8B-B14F-4D97-AF65-F5344CB8AC3E}">
        <p14:creationId xmlns:p14="http://schemas.microsoft.com/office/powerpoint/2010/main" val="111313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564904"/>
            <a:ext cx="7467600" cy="1143000"/>
          </a:xfrm>
        </p:spPr>
        <p:txBody>
          <a:bodyPr>
            <a:normAutofit/>
          </a:bodyPr>
          <a:lstStyle/>
          <a:p>
            <a:pPr algn="ctr"/>
            <a:r>
              <a:rPr lang="ru-RU" sz="4400" b="1" dirty="0" smtClean="0">
                <a:solidFill>
                  <a:srgbClr val="92D050"/>
                </a:solidFill>
                <a:latin typeface="Segoe UI Light" pitchFamily="34" charset="0"/>
              </a:rPr>
              <a:t>Благодарю </a:t>
            </a:r>
            <a:r>
              <a:rPr lang="ru-RU" sz="4400" b="1" dirty="0" smtClean="0">
                <a:solidFill>
                  <a:srgbClr val="0070C0"/>
                </a:solidFill>
                <a:latin typeface="Segoe UI Light" pitchFamily="34" charset="0"/>
              </a:rPr>
              <a:t>за внимание!</a:t>
            </a:r>
            <a:endParaRPr lang="ru-RU" sz="4400" b="1" dirty="0">
              <a:solidFill>
                <a:srgbClr val="0070C0"/>
              </a:solidFill>
              <a:latin typeface="Segoe UI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Autofit/>
          </a:bodyPr>
          <a:lstStyle/>
          <a:p>
            <a:r>
              <a:rPr lang="ru-RU" sz="2600" b="1" dirty="0" smtClean="0">
                <a:solidFill>
                  <a:srgbClr val="00B050"/>
                </a:solidFill>
                <a:latin typeface="Segoe UI Light" pitchFamily="34" charset="0"/>
              </a:rPr>
              <a:t>Переосмысление </a:t>
            </a:r>
            <a:r>
              <a:rPr lang="ru-RU" sz="2600" b="1" dirty="0" smtClean="0">
                <a:solidFill>
                  <a:srgbClr val="0070C0"/>
                </a:solidFill>
                <a:latin typeface="Segoe UI Light" pitchFamily="34" charset="0"/>
              </a:rPr>
              <a:t>академической</a:t>
            </a:r>
            <a:r>
              <a:rPr lang="ru-RU" sz="2600" b="1" dirty="0" smtClean="0">
                <a:solidFill>
                  <a:srgbClr val="00B050"/>
                </a:solidFill>
                <a:latin typeface="Segoe UI Light" pitchFamily="34" charset="0"/>
              </a:rPr>
              <a:t> бизнес-модели</a:t>
            </a:r>
            <a:endParaRPr lang="ru-RU" sz="2600" dirty="0"/>
          </a:p>
        </p:txBody>
      </p:sp>
      <p:sp>
        <p:nvSpPr>
          <p:cNvPr id="3" name="Объект 2"/>
          <p:cNvSpPr>
            <a:spLocks noGrp="1"/>
          </p:cNvSpPr>
          <p:nvPr>
            <p:ph sz="quarter" idx="1"/>
          </p:nvPr>
        </p:nvSpPr>
        <p:spPr>
          <a:xfrm>
            <a:off x="395536" y="980728"/>
            <a:ext cx="8219256" cy="4873752"/>
          </a:xfrm>
        </p:spPr>
        <p:txBody>
          <a:bodyPr>
            <a:noAutofit/>
          </a:bodyPr>
          <a:lstStyle/>
          <a:p>
            <a:pPr>
              <a:spcAft>
                <a:spcPts val="600"/>
              </a:spcAft>
            </a:pPr>
            <a:r>
              <a:rPr lang="ru-RU" sz="1500" dirty="0" smtClean="0">
                <a:latin typeface="Segoe UI Light" pitchFamily="34" charset="0"/>
              </a:rPr>
              <a:t>Сегодня студенты и преподаватели уже живут в цифровом (социальном, мобильном) мире. Поэтому там вы должны их задействовать - там, где вы их вербуете, учите, советуете, говорите с ними и слушаете их. </a:t>
            </a:r>
          </a:p>
          <a:p>
            <a:pPr>
              <a:spcAft>
                <a:spcPts val="600"/>
              </a:spcAft>
            </a:pPr>
            <a:r>
              <a:rPr lang="ru-RU" sz="1500" dirty="0" smtClean="0">
                <a:latin typeface="Segoe UI Light" pitchFamily="34" charset="0"/>
              </a:rPr>
              <a:t>Обучение для всех, доступное обучение в любое время в любом месте и на любом устройстве.</a:t>
            </a:r>
          </a:p>
          <a:p>
            <a:pPr>
              <a:spcAft>
                <a:spcPts val="600"/>
              </a:spcAft>
            </a:pPr>
            <a:r>
              <a:rPr lang="ru-RU" sz="1500" dirty="0" smtClean="0">
                <a:latin typeface="Segoe UI Light" pitchFamily="34" charset="0"/>
              </a:rPr>
              <a:t>Университеты  станут платформами для подключения </a:t>
            </a:r>
            <a:r>
              <a:rPr lang="ru-RU" sz="1500" dirty="0" smtClean="0">
                <a:latin typeface="Segoe UI Light" pitchFamily="34" charset="0"/>
              </a:rPr>
              <a:t>студентов к </a:t>
            </a:r>
            <a:r>
              <a:rPr lang="ru-RU" sz="1500" dirty="0" smtClean="0">
                <a:latin typeface="Segoe UI Light" pitchFamily="34" charset="0"/>
              </a:rPr>
              <a:t>правильным учебным предложениям.</a:t>
            </a:r>
          </a:p>
          <a:p>
            <a:pPr>
              <a:spcAft>
                <a:spcPts val="600"/>
              </a:spcAft>
            </a:pPr>
            <a:r>
              <a:rPr lang="ru-RU" sz="1500" dirty="0" smtClean="0">
                <a:latin typeface="Segoe UI Light" pitchFamily="34" charset="0"/>
              </a:rPr>
              <a:t>Работодатели ищут и будут искать сотрудников именно в цифровом мире.</a:t>
            </a:r>
          </a:p>
          <a:p>
            <a:pPr>
              <a:spcAft>
                <a:spcPts val="600"/>
              </a:spcAft>
            </a:pPr>
            <a:r>
              <a:rPr lang="ru-RU" sz="1500" dirty="0" smtClean="0">
                <a:latin typeface="Segoe UI Light" pitchFamily="34" charset="0"/>
              </a:rPr>
              <a:t>Изменение моделей работы означает непрерывное обучение самих преподавателей и работников.</a:t>
            </a:r>
          </a:p>
          <a:p>
            <a:pPr>
              <a:spcAft>
                <a:spcPts val="600"/>
              </a:spcAft>
            </a:pPr>
            <a:r>
              <a:rPr lang="ru-RU" sz="1500" dirty="0" smtClean="0">
                <a:latin typeface="Segoe UI Light" pitchFamily="34" charset="0"/>
              </a:rPr>
              <a:t>Использование социальных сетей для создания университетских брендов. </a:t>
            </a:r>
          </a:p>
          <a:p>
            <a:pPr>
              <a:spcAft>
                <a:spcPts val="600"/>
              </a:spcAft>
            </a:pPr>
            <a:r>
              <a:rPr lang="ru-RU" sz="1500" dirty="0" smtClean="0">
                <a:latin typeface="Segoe UI Light" pitchFamily="34" charset="0"/>
              </a:rPr>
              <a:t>Поскольку трудовая жизнь пересекается с личной жизнью, студенты, преподаватели и работники знаний ожидают, что приложения и рабочие инструменты будут равны или лучше, чем их личные социальные или торговые приложения.</a:t>
            </a:r>
          </a:p>
          <a:p>
            <a:pPr>
              <a:spcAft>
                <a:spcPts val="600"/>
              </a:spcAft>
            </a:pPr>
            <a:r>
              <a:rPr lang="ru-RU" sz="1500" dirty="0" smtClean="0">
                <a:latin typeface="Segoe UI Light" pitchFamily="34" charset="0"/>
              </a:rPr>
              <a:t>Необходимо оцифровывать пользовательский опыт студентов и преподавателей  для легкого сотрудничества, улучшая свой опыт и результаты обучения студентов.</a:t>
            </a:r>
          </a:p>
          <a:p>
            <a:pPr>
              <a:spcAft>
                <a:spcPts val="600"/>
              </a:spcAft>
            </a:pPr>
            <a:r>
              <a:rPr lang="ru-RU" sz="1500" dirty="0" smtClean="0">
                <a:latin typeface="Segoe UI Light" pitchFamily="34" charset="0"/>
              </a:rPr>
              <a:t>Привлекайте абитуриентов, студентов, партнеров через социальные сети.</a:t>
            </a:r>
          </a:p>
          <a:p>
            <a:pPr>
              <a:spcAft>
                <a:spcPts val="600"/>
              </a:spcAft>
            </a:pPr>
            <a:endParaRPr lang="ru-RU" sz="1500" dirty="0">
              <a:latin typeface="Segoe UI Light" pitchFamily="34" charset="0"/>
            </a:endParaRPr>
          </a:p>
        </p:txBody>
      </p:sp>
      <p:sp>
        <p:nvSpPr>
          <p:cNvPr id="4" name="Прямоугольник 3"/>
          <p:cNvSpPr/>
          <p:nvPr/>
        </p:nvSpPr>
        <p:spPr>
          <a:xfrm>
            <a:off x="652736" y="6381328"/>
            <a:ext cx="7704856" cy="246221"/>
          </a:xfrm>
          <a:prstGeom prst="rect">
            <a:avLst/>
          </a:prstGeom>
        </p:spPr>
        <p:txBody>
          <a:bodyPr wrap="square">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://assets.cdn.sap.com/sapcom/docs/2016/03/164c70d0-627c-0010-82c7-eda71af511fa.pdf</a:t>
            </a:r>
          </a:p>
        </p:txBody>
      </p:sp>
    </p:spTree>
    <p:extLst>
      <p:ext uri="{BB962C8B-B14F-4D97-AF65-F5344CB8AC3E}">
        <p14:creationId xmlns:p14="http://schemas.microsoft.com/office/powerpoint/2010/main" val="4522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r>
              <a:rPr lang="ru-RU" sz="2800" b="1" dirty="0" smtClean="0">
                <a:solidFill>
                  <a:srgbClr val="00B050"/>
                </a:solidFill>
                <a:latin typeface="Segoe UI Light" pitchFamily="34" charset="0"/>
              </a:rPr>
              <a:t>Переосмысление </a:t>
            </a:r>
            <a:r>
              <a:rPr lang="ru-RU" sz="2800" b="1" dirty="0" smtClean="0">
                <a:solidFill>
                  <a:srgbClr val="0070C0"/>
                </a:solidFill>
                <a:latin typeface="Segoe UI Light" pitchFamily="34" charset="0"/>
              </a:rPr>
              <a:t>деловых</a:t>
            </a:r>
            <a:r>
              <a:rPr lang="ru-RU" sz="2800" b="1" dirty="0" smtClean="0">
                <a:solidFill>
                  <a:srgbClr val="00B050"/>
                </a:solidFill>
                <a:latin typeface="Segoe UI Light" pitchFamily="34" charset="0"/>
              </a:rPr>
              <a:t> процессов</a:t>
            </a:r>
            <a:endParaRPr lang="ru-RU" sz="2800" dirty="0"/>
          </a:p>
        </p:txBody>
      </p:sp>
      <p:sp>
        <p:nvSpPr>
          <p:cNvPr id="3" name="Объект 2"/>
          <p:cNvSpPr>
            <a:spLocks noGrp="1"/>
          </p:cNvSpPr>
          <p:nvPr>
            <p:ph sz="quarter" idx="1"/>
          </p:nvPr>
        </p:nvSpPr>
        <p:spPr>
          <a:xfrm>
            <a:off x="323528" y="1052736"/>
            <a:ext cx="8435280" cy="4873752"/>
          </a:xfrm>
        </p:spPr>
        <p:txBody>
          <a:bodyPr>
            <a:noAutofit/>
          </a:bodyPr>
          <a:lstStyle/>
          <a:p>
            <a:pPr>
              <a:spcAft>
                <a:spcPts val="600"/>
              </a:spcAft>
            </a:pPr>
            <a:r>
              <a:rPr lang="ru-RU" sz="1500" dirty="0" smtClean="0">
                <a:latin typeface="Segoe UI Light" pitchFamily="34" charset="0"/>
              </a:rPr>
              <a:t>Уполномочивайте владельцев бизнес-процессов изменять, упрощать, автоматизировать, </a:t>
            </a:r>
            <a:r>
              <a:rPr lang="ru-RU" sz="1500" dirty="0" err="1" smtClean="0">
                <a:latin typeface="Segoe UI Light" pitchFamily="34" charset="0"/>
              </a:rPr>
              <a:t>мобилизовывать</a:t>
            </a:r>
            <a:r>
              <a:rPr lang="ru-RU" sz="1500" dirty="0" smtClean="0">
                <a:latin typeface="Segoe UI Light" pitchFamily="34" charset="0"/>
              </a:rPr>
              <a:t> и связывать бизнес-процессы и транзакционные процессы в университете путем оцифровки.</a:t>
            </a:r>
          </a:p>
          <a:p>
            <a:pPr>
              <a:spcAft>
                <a:spcPts val="600"/>
              </a:spcAft>
            </a:pPr>
            <a:r>
              <a:rPr lang="ru-RU" sz="1500" dirty="0" smtClean="0">
                <a:latin typeface="Segoe UI Light" pitchFamily="34" charset="0"/>
              </a:rPr>
              <a:t>Полностью интегрируйтесь со своими основными бизнес-процессами, чтобы создать уникальную платформу для университетского сообщества для всестороннего взаимодействия с клиентами и партнерами.</a:t>
            </a:r>
          </a:p>
          <a:p>
            <a:pPr>
              <a:spcAft>
                <a:spcPts val="600"/>
              </a:spcAft>
            </a:pPr>
            <a:r>
              <a:rPr lang="ru-RU" sz="1500" dirty="0" smtClean="0">
                <a:latin typeface="Segoe UI Light" pitchFamily="34" charset="0"/>
              </a:rPr>
              <a:t>Используйте  данные в режиме реального времени: из информации о студентах, управления обучением и </a:t>
            </a:r>
            <a:r>
              <a:rPr lang="ru-RU" sz="1500" dirty="0" err="1" smtClean="0">
                <a:latin typeface="Segoe UI Light" pitchFamily="34" charset="0"/>
              </a:rPr>
              <a:t>рекрутинговых</a:t>
            </a:r>
            <a:r>
              <a:rPr lang="ru-RU" sz="1500" dirty="0" smtClean="0">
                <a:latin typeface="Segoe UI Light" pitchFamily="34" charset="0"/>
              </a:rPr>
              <a:t> систем, а также самих студентов вместе с прогностической аналитикой, чтобы помочь добиться успехов; от разработки гибких учебных нагрузок до сбора средств.</a:t>
            </a:r>
          </a:p>
          <a:p>
            <a:pPr>
              <a:spcAft>
                <a:spcPts val="600"/>
              </a:spcAft>
            </a:pPr>
            <a:r>
              <a:rPr lang="ru-RU" sz="1500" dirty="0" smtClean="0">
                <a:latin typeface="Segoe UI Light" pitchFamily="34" charset="0"/>
              </a:rPr>
              <a:t>Используйте оперативное планирование, анализ, прогнозирование и моделирование в финансовых и операционных процессах и устройствах.</a:t>
            </a:r>
          </a:p>
          <a:p>
            <a:pPr>
              <a:spcAft>
                <a:spcPts val="600"/>
              </a:spcAft>
            </a:pPr>
            <a:r>
              <a:rPr lang="ru-RU" sz="1500" dirty="0" smtClean="0">
                <a:latin typeface="Segoe UI Light" pitchFamily="34" charset="0"/>
              </a:rPr>
              <a:t>Используйте датчики и умные технологии для управления зданиями и ресурсами.</a:t>
            </a:r>
          </a:p>
          <a:p>
            <a:pPr>
              <a:spcAft>
                <a:spcPts val="600"/>
              </a:spcAft>
            </a:pPr>
            <a:r>
              <a:rPr lang="ru-RU" sz="1500" dirty="0" smtClean="0">
                <a:latin typeface="Segoe UI Light" pitchFamily="34" charset="0"/>
              </a:rPr>
              <a:t>Использование умных технологий позволит университетам лучше понять поведение своих клиентов.</a:t>
            </a:r>
          </a:p>
          <a:p>
            <a:pPr>
              <a:spcAft>
                <a:spcPts val="600"/>
              </a:spcAft>
            </a:pPr>
            <a:r>
              <a:rPr lang="ru-RU" sz="1500" dirty="0" smtClean="0">
                <a:latin typeface="Segoe UI Light" pitchFamily="34" charset="0"/>
              </a:rPr>
              <a:t>Объекты</a:t>
            </a:r>
            <a:r>
              <a:rPr lang="ru-RU" sz="1500" dirty="0" smtClean="0"/>
              <a:t> </a:t>
            </a:r>
            <a:r>
              <a:rPr lang="ru-RU" sz="1500" dirty="0" smtClean="0">
                <a:latin typeface="Segoe UI Light" pitchFamily="34" charset="0"/>
              </a:rPr>
              <a:t>кампуса, технологии обучения и классные аудитории должны соответствовать ожиданиям пользователей и превышать их.</a:t>
            </a:r>
            <a:endParaRPr lang="ru-RU" sz="1500" dirty="0">
              <a:latin typeface="Segoe UI Light" pitchFamily="34" charset="0"/>
            </a:endParaRPr>
          </a:p>
        </p:txBody>
      </p:sp>
      <p:sp>
        <p:nvSpPr>
          <p:cNvPr id="4" name="Прямоугольник 3"/>
          <p:cNvSpPr/>
          <p:nvPr/>
        </p:nvSpPr>
        <p:spPr>
          <a:xfrm>
            <a:off x="539552" y="6381328"/>
            <a:ext cx="7704856" cy="246221"/>
          </a:xfrm>
          <a:prstGeom prst="rect">
            <a:avLst/>
          </a:prstGeom>
        </p:spPr>
        <p:txBody>
          <a:bodyPr wrap="square">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://assets.cdn.sap.com/sapcom/docs/2016/03/164c70d0-627c-0010-82c7-eda71af511fa.pdf</a:t>
            </a:r>
          </a:p>
        </p:txBody>
      </p:sp>
    </p:spTree>
    <p:extLst>
      <p:ext uri="{BB962C8B-B14F-4D97-AF65-F5344CB8AC3E}">
        <p14:creationId xmlns:p14="http://schemas.microsoft.com/office/powerpoint/2010/main" val="4522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r>
              <a:rPr lang="ru-RU" sz="2800" b="1" dirty="0" smtClean="0">
                <a:solidFill>
                  <a:srgbClr val="00B050"/>
                </a:solidFill>
                <a:latin typeface="Segoe UI Light" pitchFamily="34" charset="0"/>
              </a:rPr>
              <a:t>Переосмысление </a:t>
            </a:r>
            <a:r>
              <a:rPr lang="ru-RU" sz="2800" b="1" dirty="0" smtClean="0">
                <a:solidFill>
                  <a:srgbClr val="0070C0"/>
                </a:solidFill>
                <a:latin typeface="Segoe UI Light" pitchFamily="34" charset="0"/>
              </a:rPr>
              <a:t>организации работы</a:t>
            </a:r>
            <a:endParaRPr lang="ru-RU" sz="2800" dirty="0"/>
          </a:p>
        </p:txBody>
      </p:sp>
      <p:sp>
        <p:nvSpPr>
          <p:cNvPr id="3" name="Объект 2"/>
          <p:cNvSpPr>
            <a:spLocks noGrp="1"/>
          </p:cNvSpPr>
          <p:nvPr>
            <p:ph sz="quarter" idx="1"/>
          </p:nvPr>
        </p:nvSpPr>
        <p:spPr>
          <a:xfrm>
            <a:off x="457200" y="1600200"/>
            <a:ext cx="8003232" cy="4873752"/>
          </a:xfrm>
        </p:spPr>
        <p:txBody>
          <a:bodyPr>
            <a:normAutofit/>
          </a:bodyPr>
          <a:lstStyle/>
          <a:p>
            <a:pPr>
              <a:spcAft>
                <a:spcPts val="600"/>
              </a:spcAft>
            </a:pPr>
            <a:r>
              <a:rPr lang="ru-RU" sz="1800" dirty="0" smtClean="0">
                <a:latin typeface="Segoe UI Light" pitchFamily="34" charset="0"/>
              </a:rPr>
              <a:t>Используйте цифровые инструменты для выявления, найма, удержания, обучения и продвижения наиболее занятых сотрудников, преподавателей и исследователей.</a:t>
            </a:r>
          </a:p>
          <a:p>
            <a:pPr>
              <a:spcAft>
                <a:spcPts val="600"/>
              </a:spcAft>
            </a:pPr>
            <a:r>
              <a:rPr lang="ru-RU" sz="1800" dirty="0" smtClean="0">
                <a:latin typeface="Segoe UI Light" pitchFamily="34" charset="0"/>
              </a:rPr>
              <a:t>Оцифруйте ручные шаги в процессах: счета-фактуры, обработку оплаты студентов и обслуживание интеллектуальных активов с использованием Интернета вещей.</a:t>
            </a:r>
            <a:endParaRPr lang="ru-RU" sz="1800" dirty="0">
              <a:latin typeface="Segoe UI Light" pitchFamily="34" charset="0"/>
            </a:endParaRPr>
          </a:p>
        </p:txBody>
      </p:sp>
      <p:sp>
        <p:nvSpPr>
          <p:cNvPr id="4" name="Прямоугольник 3"/>
          <p:cNvSpPr/>
          <p:nvPr/>
        </p:nvSpPr>
        <p:spPr>
          <a:xfrm>
            <a:off x="652736" y="6214520"/>
            <a:ext cx="7704856" cy="246221"/>
          </a:xfrm>
          <a:prstGeom prst="rect">
            <a:avLst/>
          </a:prstGeom>
        </p:spPr>
        <p:txBody>
          <a:bodyPr wrap="square">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://assets.cdn.sap.com/sapcom/docs/2016/03/164c70d0-627c-0010-82c7-eda71af511fa.pdf</a:t>
            </a:r>
          </a:p>
        </p:txBody>
      </p:sp>
    </p:spTree>
    <p:extLst>
      <p:ext uri="{BB962C8B-B14F-4D97-AF65-F5344CB8AC3E}">
        <p14:creationId xmlns:p14="http://schemas.microsoft.com/office/powerpoint/2010/main" val="4522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B050"/>
                </a:solidFill>
                <a:latin typeface="Segoe UI Light" pitchFamily="34" charset="0"/>
              </a:rPr>
              <a:t>Цифровые тенденции </a:t>
            </a:r>
            <a:r>
              <a:rPr lang="ru-RU" sz="2800" b="1" dirty="0" smtClean="0">
                <a:solidFill>
                  <a:srgbClr val="0070C0"/>
                </a:solidFill>
                <a:latin typeface="Segoe UI Light" pitchFamily="34" charset="0"/>
              </a:rPr>
              <a:t>влияющие на образование и научные исследования</a:t>
            </a:r>
            <a:endParaRPr lang="ru-RU" sz="2800" b="1" dirty="0">
              <a:solidFill>
                <a:srgbClr val="0070C0"/>
              </a:solidFill>
              <a:latin typeface="Segoe UI Light" pitchFamily="34" charset="0"/>
            </a:endParaRPr>
          </a:p>
        </p:txBody>
      </p:sp>
      <p:sp>
        <p:nvSpPr>
          <p:cNvPr id="3" name="Содержимое 2"/>
          <p:cNvSpPr>
            <a:spLocks noGrp="1"/>
          </p:cNvSpPr>
          <p:nvPr>
            <p:ph sz="quarter" idx="1"/>
          </p:nvPr>
        </p:nvSpPr>
        <p:spPr>
          <a:xfrm>
            <a:off x="457200" y="1600200"/>
            <a:ext cx="8075240" cy="4873752"/>
          </a:xfrm>
        </p:spPr>
        <p:txBody>
          <a:bodyPr>
            <a:normAutofit fontScale="70000" lnSpcReduction="20000"/>
          </a:bodyPr>
          <a:lstStyle/>
          <a:p>
            <a:r>
              <a:rPr lang="ru-RU" b="1" dirty="0" err="1" smtClean="0">
                <a:solidFill>
                  <a:srgbClr val="00B050"/>
                </a:solidFill>
                <a:latin typeface="Segoe UI Light" pitchFamily="34" charset="0"/>
              </a:rPr>
              <a:t>Гиперподключенность</a:t>
            </a:r>
            <a:r>
              <a:rPr lang="ru-RU" dirty="0" smtClean="0">
                <a:latin typeface="Segoe UI Light" pitchFamily="34" charset="0"/>
              </a:rPr>
              <a:t> – необходимость мобильного доступа к образовательным услугам, организация персонализированного и адаптивного обучения.</a:t>
            </a:r>
          </a:p>
          <a:p>
            <a:r>
              <a:rPr lang="ru-RU" b="1" dirty="0" smtClean="0">
                <a:solidFill>
                  <a:srgbClr val="00B050"/>
                </a:solidFill>
                <a:latin typeface="Segoe UI Light" pitchFamily="34" charset="0"/>
              </a:rPr>
              <a:t>Суперкомпьютеры и </a:t>
            </a:r>
            <a:r>
              <a:rPr lang="en-US" b="1" dirty="0" smtClean="0">
                <a:solidFill>
                  <a:srgbClr val="00B050"/>
                </a:solidFill>
                <a:latin typeface="Segoe UI Light" pitchFamily="34" charset="0"/>
              </a:rPr>
              <a:t>Big data</a:t>
            </a:r>
            <a:r>
              <a:rPr lang="ru-RU" dirty="0" smtClean="0">
                <a:latin typeface="Segoe UI Light" pitchFamily="34" charset="0"/>
              </a:rPr>
              <a:t> -  мощные вычислительные ресурсы для НИР, анализировать деятельность вуза и историю обучения студента, чтобы иметь возможность заранее предсказывать и вмешиваться.</a:t>
            </a:r>
          </a:p>
          <a:p>
            <a:r>
              <a:rPr lang="ru-RU" b="1" dirty="0" smtClean="0">
                <a:solidFill>
                  <a:srgbClr val="00B050"/>
                </a:solidFill>
                <a:latin typeface="Segoe UI Light" pitchFamily="34" charset="0"/>
              </a:rPr>
              <a:t>Облачные технологии</a:t>
            </a:r>
            <a:r>
              <a:rPr lang="ru-RU" dirty="0" smtClean="0">
                <a:latin typeface="Segoe UI Light" pitchFamily="34" charset="0"/>
              </a:rPr>
              <a:t> - приложения и инфраструктура теперь сдаются в аренду, Облачные технологии ускорят внедрение инноваций, приведут к внедрению новых технологий и подключат студентов и сотрудников в режиме реального времени.</a:t>
            </a:r>
          </a:p>
          <a:p>
            <a:r>
              <a:rPr lang="ru-RU" b="1" dirty="0" smtClean="0">
                <a:solidFill>
                  <a:srgbClr val="00B050"/>
                </a:solidFill>
                <a:latin typeface="Segoe UI Light" pitchFamily="34" charset="0"/>
              </a:rPr>
              <a:t>Умные технологии</a:t>
            </a:r>
            <a:r>
              <a:rPr lang="ru-RU" dirty="0" smtClean="0">
                <a:latin typeface="Segoe UI Light" pitchFamily="34" charset="0"/>
              </a:rPr>
              <a:t> -  использование датчиков, робототехника, 3D-печать и искусственный интеллект. Умные роботы, интеллектуальная печать, искусственный интеллект и более разумное образование с использованием интеллектуальных обучающих продуктов изменят основные задачи обучения и исследований, а также «деловую» сторону университета.</a:t>
            </a:r>
          </a:p>
          <a:p>
            <a:r>
              <a:rPr lang="ru-RU" b="1" dirty="0" err="1" smtClean="0">
                <a:solidFill>
                  <a:srgbClr val="00B050"/>
                </a:solidFill>
                <a:latin typeface="Segoe UI Light" pitchFamily="34" charset="0"/>
              </a:rPr>
              <a:t>Кибербезопасность</a:t>
            </a:r>
            <a:r>
              <a:rPr lang="ru-RU" dirty="0" smtClean="0">
                <a:latin typeface="Segoe UI Light" pitchFamily="34" charset="0"/>
              </a:rPr>
              <a:t> - университеты являются открытыми центрами для распространения знаний, но это должно быть все более сбалансировано как с физическими угрозами, так и с угрозами безопасности данных. </a:t>
            </a:r>
            <a:r>
              <a:rPr lang="ru-RU" dirty="0" err="1" smtClean="0">
                <a:latin typeface="Segoe UI Light" pitchFamily="34" charset="0"/>
              </a:rPr>
              <a:t>Кибербезопасность</a:t>
            </a:r>
            <a:r>
              <a:rPr lang="ru-RU" dirty="0" smtClean="0">
                <a:latin typeface="Segoe UI Light" pitchFamily="34" charset="0"/>
              </a:rPr>
              <a:t> должна решаться, поскольку университеты устанавливают и выполняют свои цифровые стратегии.</a:t>
            </a:r>
          </a:p>
          <a:p>
            <a:endParaRPr lang="ru-RU" dirty="0" smtClean="0">
              <a:latin typeface="Segoe UI Light" pitchFamily="34" charset="0"/>
            </a:endParaRPr>
          </a:p>
          <a:p>
            <a:endParaRPr lang="ru-RU" dirty="0" smtClean="0">
              <a:latin typeface="Segoe UI Light" pitchFamily="34" charset="0"/>
            </a:endParaRPr>
          </a:p>
          <a:p>
            <a:endParaRPr lang="ru-RU" dirty="0">
              <a:latin typeface="Segoe UI Light" pitchFamily="34" charset="0"/>
            </a:endParaRPr>
          </a:p>
        </p:txBody>
      </p:sp>
      <p:sp>
        <p:nvSpPr>
          <p:cNvPr id="4" name="Прямоугольник 3"/>
          <p:cNvSpPr/>
          <p:nvPr/>
        </p:nvSpPr>
        <p:spPr>
          <a:xfrm>
            <a:off x="652736" y="6214520"/>
            <a:ext cx="7704856" cy="246221"/>
          </a:xfrm>
          <a:prstGeom prst="rect">
            <a:avLst/>
          </a:prstGeom>
        </p:spPr>
        <p:txBody>
          <a:bodyPr wrap="square">
            <a:spAutoFit/>
          </a:bodyPr>
          <a:lstStyle/>
          <a:p>
            <a:r>
              <a:rPr lang="ru-RU" sz="1000" dirty="0" smtClean="0">
                <a:latin typeface="Segoe UI Light" panose="020B0502040204020203" pitchFamily="34" charset="0"/>
                <a:cs typeface="Segoe UI Light" panose="020B0502040204020203" pitchFamily="34" charset="0"/>
              </a:rPr>
              <a:t>Источник: https</a:t>
            </a:r>
            <a:r>
              <a:rPr lang="ru-RU" sz="1000" dirty="0">
                <a:latin typeface="Segoe UI Light" panose="020B0502040204020203" pitchFamily="34" charset="0"/>
                <a:cs typeface="Segoe UI Light" panose="020B0502040204020203" pitchFamily="34" charset="0"/>
              </a:rPr>
              <a:t>://assets.cdn.sap.com/sapcom/docs/2016/03/164c70d0-627c-0010-82c7-eda71af511fa.pdf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a:bodyPr>
          <a:lstStyle/>
          <a:p>
            <a:r>
              <a:rPr lang="ru-RU" sz="2800" b="1" dirty="0" smtClean="0">
                <a:solidFill>
                  <a:srgbClr val="00B050"/>
                </a:solidFill>
                <a:latin typeface="Segoe UI Light" pitchFamily="34" charset="0"/>
              </a:rPr>
              <a:t>Цифровая стратегия </a:t>
            </a:r>
            <a:r>
              <a:rPr lang="ru-RU" sz="2800" b="1" dirty="0" smtClean="0">
                <a:solidFill>
                  <a:srgbClr val="0070C0"/>
                </a:solidFill>
                <a:latin typeface="Segoe UI Light" pitchFamily="34" charset="0"/>
              </a:rPr>
              <a:t>вуза</a:t>
            </a:r>
            <a:endParaRPr lang="ru-RU" sz="2800" b="1" dirty="0">
              <a:solidFill>
                <a:srgbClr val="0070C0"/>
              </a:solidFill>
              <a:latin typeface="Segoe UI Light" pitchFamily="34" charset="0"/>
            </a:endParaRPr>
          </a:p>
        </p:txBody>
      </p:sp>
      <p:sp>
        <p:nvSpPr>
          <p:cNvPr id="3" name="Объект 2"/>
          <p:cNvSpPr>
            <a:spLocks noGrp="1"/>
          </p:cNvSpPr>
          <p:nvPr>
            <p:ph sz="quarter" idx="1"/>
          </p:nvPr>
        </p:nvSpPr>
        <p:spPr>
          <a:xfrm>
            <a:off x="467544" y="1412776"/>
            <a:ext cx="8208912" cy="5112568"/>
          </a:xfrm>
        </p:spPr>
        <p:txBody>
          <a:bodyPr>
            <a:normAutofit/>
          </a:bodyPr>
          <a:lstStyle/>
          <a:p>
            <a:pPr>
              <a:spcAft>
                <a:spcPts val="600"/>
              </a:spcAft>
            </a:pPr>
            <a:r>
              <a:rPr lang="ru-RU" sz="1800" dirty="0" smtClean="0">
                <a:latin typeface="Segoe UI Light" pitchFamily="34" charset="0"/>
              </a:rPr>
              <a:t>«Цифровая стратегия объясняет, как новейшие цифровые технологии могут помочь в улучшении бизнеса, включая повышение опыта заинтересованных сторон, оптимизацию операций и создание новых </a:t>
            </a:r>
            <a:r>
              <a:rPr lang="ru-RU" sz="1800" dirty="0" err="1" smtClean="0">
                <a:latin typeface="Segoe UI Light" pitchFamily="34" charset="0"/>
              </a:rPr>
              <a:t>бизнес-моделей</a:t>
            </a:r>
            <a:r>
              <a:rPr lang="ru-RU" sz="1800" dirty="0" smtClean="0">
                <a:latin typeface="Segoe UI Light" pitchFamily="34" charset="0"/>
              </a:rPr>
              <a:t>».</a:t>
            </a:r>
          </a:p>
          <a:p>
            <a:pPr>
              <a:spcAft>
                <a:spcPts val="600"/>
              </a:spcAft>
            </a:pPr>
            <a:r>
              <a:rPr lang="ru-RU" sz="1800" b="1" dirty="0" smtClean="0">
                <a:solidFill>
                  <a:srgbClr val="00B050"/>
                </a:solidFill>
                <a:latin typeface="Segoe UI Light" pitchFamily="34" charset="0"/>
              </a:rPr>
              <a:t>Основная цель университетской </a:t>
            </a:r>
            <a:r>
              <a:rPr lang="ru-RU" sz="1800" b="1" dirty="0" smtClean="0">
                <a:solidFill>
                  <a:srgbClr val="0070C0"/>
                </a:solidFill>
                <a:latin typeface="Segoe UI Light" pitchFamily="34" charset="0"/>
              </a:rPr>
              <a:t>цифровой стратегии </a:t>
            </a:r>
            <a:r>
              <a:rPr lang="ru-RU" sz="1800" dirty="0" smtClean="0">
                <a:latin typeface="Segoe UI Light" pitchFamily="34" charset="0"/>
              </a:rPr>
              <a:t>- обозначить </a:t>
            </a:r>
            <a:r>
              <a:rPr lang="ru-RU" sz="1800" b="1" dirty="0" smtClean="0">
                <a:latin typeface="Segoe UI Light" pitchFamily="34" charset="0"/>
              </a:rPr>
              <a:t>ценность цифровых технологий</a:t>
            </a:r>
            <a:r>
              <a:rPr lang="ru-RU" sz="1800" dirty="0" smtClean="0">
                <a:latin typeface="Segoe UI Light" pitchFamily="34" charset="0"/>
              </a:rPr>
              <a:t>, объяснив, как она может помочь создать </a:t>
            </a:r>
            <a:r>
              <a:rPr lang="ru-RU" sz="1800" b="1" dirty="0" smtClean="0">
                <a:latin typeface="Segoe UI Light" pitchFamily="34" charset="0"/>
              </a:rPr>
              <a:t>отличительную индивидуальность </a:t>
            </a:r>
            <a:r>
              <a:rPr lang="ru-RU" sz="1800" dirty="0" smtClean="0">
                <a:latin typeface="Segoe UI Light" pitchFamily="34" charset="0"/>
              </a:rPr>
              <a:t>бренда, поддерживать финансовую стабильность и дальнейшее академическое превосходство.</a:t>
            </a:r>
          </a:p>
          <a:p>
            <a:pPr>
              <a:spcAft>
                <a:spcPts val="600"/>
              </a:spcAft>
            </a:pPr>
            <a:r>
              <a:rPr lang="ru-RU" sz="1800" b="1" dirty="0" smtClean="0">
                <a:solidFill>
                  <a:srgbClr val="0070C0"/>
                </a:solidFill>
                <a:latin typeface="Segoe UI Light" pitchFamily="34" charset="0"/>
              </a:rPr>
              <a:t>Цифровая технология </a:t>
            </a:r>
            <a:r>
              <a:rPr lang="ru-RU" sz="1800" dirty="0" smtClean="0">
                <a:latin typeface="Segoe UI Light" pitchFamily="34" charset="0"/>
              </a:rPr>
              <a:t>- это название, предоставляемое новейшим </a:t>
            </a:r>
            <a:r>
              <a:rPr lang="ru-RU" sz="1800" dirty="0" err="1" smtClean="0">
                <a:latin typeface="Segoe UI Light" pitchFamily="34" charset="0"/>
              </a:rPr>
              <a:t>интернет-технологиям</a:t>
            </a:r>
            <a:r>
              <a:rPr lang="ru-RU" sz="1800" dirty="0" smtClean="0">
                <a:latin typeface="Segoe UI Light" pitchFamily="34" charset="0"/>
              </a:rPr>
              <a:t> (таким как видео и взаимодействие, социальные сети, мобильность, аналитика данных и встроенные сенсорные устройства), которые имеют потенциал для преобразования бизнеса и образа жизни людей. (определение компании </a:t>
            </a:r>
            <a:r>
              <a:rPr lang="en-US" sz="1800" dirty="0" smtClean="0">
                <a:latin typeface="Segoe UI Light" pitchFamily="34" charset="0"/>
              </a:rPr>
              <a:t>Cisco)</a:t>
            </a:r>
            <a:r>
              <a:rPr lang="ru-RU" sz="1800" dirty="0" smtClean="0">
                <a:latin typeface="Segoe UI Light" pitchFamily="34" charset="0"/>
              </a:rPr>
              <a:t>.</a:t>
            </a:r>
            <a:endParaRPr lang="en-US" sz="1800" dirty="0" smtClean="0">
              <a:latin typeface="Segoe UI Light" pitchFamily="34" charset="0"/>
            </a:endParaRPr>
          </a:p>
          <a:p>
            <a:pPr marL="0" indent="0">
              <a:spcAft>
                <a:spcPts val="600"/>
              </a:spcAft>
              <a:buNone/>
            </a:pPr>
            <a:endParaRPr lang="ru-RU" sz="1200" dirty="0" smtClean="0">
              <a:latin typeface="Segoe UI Light" pitchFamily="34" charset="0"/>
            </a:endParaRPr>
          </a:p>
          <a:p>
            <a:pPr marL="0" indent="0">
              <a:spcAft>
                <a:spcPts val="600"/>
              </a:spcAft>
              <a:buNone/>
            </a:pPr>
            <a:endParaRPr lang="ru-RU" sz="1200" dirty="0" smtClean="0">
              <a:latin typeface="Segoe UI Light" pitchFamily="34" charset="0"/>
            </a:endParaRPr>
          </a:p>
          <a:p>
            <a:pPr marL="0" indent="0">
              <a:spcAft>
                <a:spcPts val="600"/>
              </a:spcAft>
              <a:buNone/>
            </a:pPr>
            <a:r>
              <a:rPr lang="ru-RU" sz="1200" dirty="0" smtClean="0">
                <a:latin typeface="Segoe UI Light" pitchFamily="34" charset="0"/>
              </a:rPr>
              <a:t>Источник: </a:t>
            </a:r>
            <a:r>
              <a:rPr lang="en-US" sz="1200" dirty="0">
                <a:latin typeface="Segoe UI Light" pitchFamily="34" charset="0"/>
              </a:rPr>
              <a:t>http://www.cisco.com/assets/global/UK/public_sector/education/new/pdf/Digitising_Higher_Education_-_V1_-_</a:t>
            </a:r>
            <a:r>
              <a:rPr lang="en-US" sz="1200" dirty="0" smtClean="0">
                <a:latin typeface="Segoe UI Light" pitchFamily="34" charset="0"/>
              </a:rPr>
              <a:t>Web.pdf</a:t>
            </a:r>
            <a:endParaRPr lang="ru-RU" sz="1800" dirty="0">
              <a:latin typeface="Segoe UI Light" pitchFamily="34" charset="0"/>
            </a:endParaRPr>
          </a:p>
        </p:txBody>
      </p:sp>
    </p:spTree>
    <p:extLst>
      <p:ext uri="{BB962C8B-B14F-4D97-AF65-F5344CB8AC3E}">
        <p14:creationId xmlns:p14="http://schemas.microsoft.com/office/powerpoint/2010/main" val="159475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4010</TotalTime>
  <Words>3112</Words>
  <Application>Microsoft Office PowerPoint</Application>
  <PresentationFormat>Экран (4:3)</PresentationFormat>
  <Paragraphs>400</Paragraphs>
  <Slides>43</Slides>
  <Notes>1</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43</vt:i4>
      </vt:variant>
    </vt:vector>
  </HeadingPairs>
  <TitlesOfParts>
    <vt:vector size="58" baseType="lpstr">
      <vt:lpstr>Arial</vt:lpstr>
      <vt:lpstr>Book Antiqua</vt:lpstr>
      <vt:lpstr>Bookman Old Style</vt:lpstr>
      <vt:lpstr>Calibri</vt:lpstr>
      <vt:lpstr>Courier New</vt:lpstr>
      <vt:lpstr>Lucida Sans</vt:lpstr>
      <vt:lpstr>Lucida Sans Unicode</vt:lpstr>
      <vt:lpstr>Segoe UI</vt:lpstr>
      <vt:lpstr>Segoe UI Light</vt:lpstr>
      <vt:lpstr>Symbol</vt:lpstr>
      <vt:lpstr>Times New Roman</vt:lpstr>
      <vt:lpstr>Verdana</vt:lpstr>
      <vt:lpstr>Wingdings</vt:lpstr>
      <vt:lpstr>Wingdings 2</vt:lpstr>
      <vt:lpstr>Эркер</vt:lpstr>
      <vt:lpstr>Цифровые сервисы в системе образования – автоматизация, центры обслуживания:  принципы и подходы </vt:lpstr>
      <vt:lpstr>Определение и понимание цифровой трансформации</vt:lpstr>
      <vt:lpstr>Обучение в цифровом мире</vt:lpstr>
      <vt:lpstr>Обучение в цифровом мире</vt:lpstr>
      <vt:lpstr>Переосмысление академической бизнес-модели</vt:lpstr>
      <vt:lpstr>Переосмысление деловых процессов</vt:lpstr>
      <vt:lpstr>Переосмысление организации работы</vt:lpstr>
      <vt:lpstr>Цифровые тенденции влияющие на образование и научные исследования</vt:lpstr>
      <vt:lpstr>Цифровая стратегия вуза</vt:lpstr>
      <vt:lpstr>Презентация PowerPoint</vt:lpstr>
      <vt:lpstr>IoT приложения для цифрового кампуса</vt:lpstr>
      <vt:lpstr>Сервис связи и сотрудничества  для цифрового обучения и исследований</vt:lpstr>
      <vt:lpstr>Технологическая платформа </vt:lpstr>
      <vt:lpstr>Презентация PowerPoint</vt:lpstr>
      <vt:lpstr>Общая модель отношений  «организационные изменения – развитие АИС и ИТ»</vt:lpstr>
      <vt:lpstr>Презентация PowerPoint</vt:lpstr>
      <vt:lpstr>Модель «Электронный кампус»</vt:lpstr>
      <vt:lpstr>Презентация PowerPoint</vt:lpstr>
      <vt:lpstr>Модель каталога услуг</vt:lpstr>
      <vt:lpstr>Основные задачи государственного управления в сфере информатизации (ст.5 Закона РК «Об информатизации»)</vt:lpstr>
      <vt:lpstr>Понятие электронной услуги</vt:lpstr>
      <vt:lpstr>Термины и определения требующие уточнения</vt:lpstr>
      <vt:lpstr>Корпоративная информационная система (КИС) управления вузом</vt:lpstr>
      <vt:lpstr>Назначение КИС КазНУ  заключено в следующих процессах вуза:</vt:lpstr>
      <vt:lpstr>Принципы создания КИС</vt:lpstr>
      <vt:lpstr>Презентация PowerPoint</vt:lpstr>
      <vt:lpstr>Презентация PowerPoint</vt:lpstr>
      <vt:lpstr>Презентация PowerPoint</vt:lpstr>
      <vt:lpstr>Презентация PowerPoint</vt:lpstr>
      <vt:lpstr>Электронные сервисы пользователей КИС</vt:lpstr>
      <vt:lpstr>Электронные сервисы пользователей КИС</vt:lpstr>
      <vt:lpstr>Центр обслуживания студентов</vt:lpstr>
      <vt:lpstr>Презентация PowerPoint</vt:lpstr>
      <vt:lpstr>Презентация PowerPoint</vt:lpstr>
      <vt:lpstr>Презентация PowerPoint</vt:lpstr>
      <vt:lpstr>Цифровой формат услуг  ИТ-инфраструктуры - это концепция проекта «е-кампус»</vt:lpstr>
      <vt:lpstr>Результативность внедрения Office365:</vt:lpstr>
      <vt:lpstr>Архитектура почтового сервера Office 365 Exchange Online</vt:lpstr>
      <vt:lpstr>Преимущества перехода почтового сервера  на облачный сервис</vt:lpstr>
      <vt:lpstr>Центр ситуационного управления</vt:lpstr>
      <vt:lpstr>Презентация PowerPoint</vt:lpstr>
      <vt:lpstr>Истории успеха</vt:lpstr>
      <vt:lpstr>Благодарю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успеха  Казахского национального университета им.аль-Фараби</dc:title>
  <dc:creator>Мамыкова Жанл</dc:creator>
  <cp:lastModifiedBy>Мамыкова Жанл</cp:lastModifiedBy>
  <cp:revision>177</cp:revision>
  <cp:lastPrinted>2013-06-03T08:33:18Z</cp:lastPrinted>
  <dcterms:created xsi:type="dcterms:W3CDTF">2013-06-03T06:40:38Z</dcterms:created>
  <dcterms:modified xsi:type="dcterms:W3CDTF">2017-06-15T01:54:47Z</dcterms:modified>
</cp:coreProperties>
</file>