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69" r:id="rId2"/>
    <p:sldId id="272" r:id="rId3"/>
    <p:sldId id="280" r:id="rId4"/>
    <p:sldId id="355" r:id="rId5"/>
    <p:sldId id="290" r:id="rId6"/>
    <p:sldId id="286" r:id="rId7"/>
    <p:sldId id="288" r:id="rId8"/>
    <p:sldId id="289" r:id="rId9"/>
    <p:sldId id="303" r:id="rId10"/>
    <p:sldId id="304" r:id="rId11"/>
    <p:sldId id="275" r:id="rId12"/>
    <p:sldId id="306" r:id="rId13"/>
    <p:sldId id="309" r:id="rId14"/>
    <p:sldId id="310" r:id="rId15"/>
    <p:sldId id="307" r:id="rId16"/>
    <p:sldId id="308" r:id="rId17"/>
    <p:sldId id="313" r:id="rId18"/>
    <p:sldId id="353" r:id="rId19"/>
    <p:sldId id="295" r:id="rId20"/>
    <p:sldId id="297" r:id="rId21"/>
    <p:sldId id="301" r:id="rId22"/>
    <p:sldId id="302" r:id="rId23"/>
    <p:sldId id="348" r:id="rId24"/>
    <p:sldId id="346" r:id="rId25"/>
    <p:sldId id="315" r:id="rId26"/>
    <p:sldId id="300" r:id="rId27"/>
    <p:sldId id="334" r:id="rId28"/>
    <p:sldId id="362" r:id="rId29"/>
    <p:sldId id="359" r:id="rId30"/>
    <p:sldId id="361" r:id="rId31"/>
    <p:sldId id="320" r:id="rId32"/>
    <p:sldId id="352" r:id="rId33"/>
    <p:sldId id="321" r:id="rId34"/>
    <p:sldId id="331" r:id="rId35"/>
    <p:sldId id="364" r:id="rId36"/>
    <p:sldId id="349" r:id="rId37"/>
    <p:sldId id="350" r:id="rId38"/>
    <p:sldId id="351" r:id="rId39"/>
    <p:sldId id="363" r:id="rId40"/>
    <p:sldId id="266" r:id="rId41"/>
  </p:sldIdLst>
  <p:sldSz cx="9144000" cy="6858000" type="screen4x3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8" autoAdjust="0"/>
    <p:restoredTop sz="94660"/>
  </p:normalViewPr>
  <p:slideViewPr>
    <p:cSldViewPr>
      <p:cViewPr varScale="1">
        <p:scale>
          <a:sx n="106" d="100"/>
          <a:sy n="106" d="100"/>
        </p:scale>
        <p:origin x="163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D0247D-576D-4E41-BEC0-09CFFCF35B86}" type="datetimeFigureOut">
              <a:rPr lang="ru-RU" smtClean="0"/>
              <a:t>19.06.2017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3488"/>
            <a:ext cx="444182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C2BB49-22B2-4A02-9773-0DE190D298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467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2BB49-22B2-4A02-9773-0DE190D298E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110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3148-D6BD-4C7D-A4C8-9113635BADB5}" type="datetimeFigureOut">
              <a:rPr lang="ru-RU" smtClean="0"/>
              <a:pPr/>
              <a:t>19.06.2017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A221-3242-4DB2-94A2-0F50B3CEA6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3148-D6BD-4C7D-A4C8-9113635BADB5}" type="datetimeFigureOut">
              <a:rPr lang="ru-RU" smtClean="0"/>
              <a:pPr/>
              <a:t>19.06.2017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A221-3242-4DB2-94A2-0F50B3CEA6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3148-D6BD-4C7D-A4C8-9113635BADB5}" type="datetimeFigureOut">
              <a:rPr lang="ru-RU" smtClean="0"/>
              <a:pPr/>
              <a:t>19.06.2017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A221-3242-4DB2-94A2-0F50B3CEA6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3148-D6BD-4C7D-A4C8-9113635BADB5}" type="datetimeFigureOut">
              <a:rPr lang="ru-RU" smtClean="0"/>
              <a:pPr/>
              <a:t>19.06.2017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A221-3242-4DB2-94A2-0F50B3CEA6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3148-D6BD-4C7D-A4C8-9113635BADB5}" type="datetimeFigureOut">
              <a:rPr lang="ru-RU" smtClean="0"/>
              <a:pPr/>
              <a:t>19.06.2017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A221-3242-4DB2-94A2-0F50B3CEA6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3148-D6BD-4C7D-A4C8-9113635BADB5}" type="datetimeFigureOut">
              <a:rPr lang="ru-RU" smtClean="0"/>
              <a:pPr/>
              <a:t>19.06.2017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A221-3242-4DB2-94A2-0F50B3CEA6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3148-D6BD-4C7D-A4C8-9113635BADB5}" type="datetimeFigureOut">
              <a:rPr lang="ru-RU" smtClean="0"/>
              <a:pPr/>
              <a:t>19.06.2017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A221-3242-4DB2-94A2-0F50B3CEA6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3148-D6BD-4C7D-A4C8-9113635BADB5}" type="datetimeFigureOut">
              <a:rPr lang="ru-RU" smtClean="0"/>
              <a:pPr/>
              <a:t>19.06.2017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A221-3242-4DB2-94A2-0F50B3CEA6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3148-D6BD-4C7D-A4C8-9113635BADB5}" type="datetimeFigureOut">
              <a:rPr lang="ru-RU" smtClean="0"/>
              <a:pPr/>
              <a:t>19.06.2017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A221-3242-4DB2-94A2-0F50B3CEA6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3148-D6BD-4C7D-A4C8-9113635BADB5}" type="datetimeFigureOut">
              <a:rPr lang="ru-RU" smtClean="0"/>
              <a:pPr/>
              <a:t>19.06.2017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A221-3242-4DB2-94A2-0F50B3CEA6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3148-D6BD-4C7D-A4C8-9113635BADB5}" type="datetimeFigureOut">
              <a:rPr lang="ru-RU" smtClean="0"/>
              <a:pPr/>
              <a:t>19.06.2017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433A221-3242-4DB2-94A2-0F50B3CEA66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3463148-D6BD-4C7D-A4C8-9113635BADB5}" type="datetimeFigureOut">
              <a:rPr lang="ru-RU" smtClean="0"/>
              <a:pPr/>
              <a:t>19.06.2017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433A221-3242-4DB2-94A2-0F50B3CEA66F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univer.kaznu.kz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286476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 smtClean="0"/>
              <a:t>Сервис-ориентированные </a:t>
            </a:r>
          </a:p>
          <a:p>
            <a:pPr algn="ctr"/>
            <a:r>
              <a:rPr lang="ru-RU" dirty="0" smtClean="0"/>
              <a:t>услуги по сопровождению </a:t>
            </a:r>
          </a:p>
          <a:p>
            <a:pPr algn="ctr"/>
            <a:r>
              <a:rPr lang="ru-RU" dirty="0" smtClean="0"/>
              <a:t>образовательного процесса</a:t>
            </a:r>
          </a:p>
          <a:p>
            <a:pPr algn="ctr"/>
            <a:endParaRPr lang="ru-RU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600" dirty="0" smtClean="0"/>
          </a:p>
          <a:p>
            <a:r>
              <a:rPr lang="ru-RU" sz="1600" dirty="0" smtClean="0"/>
              <a:t>Руководитель Службы офис регистратора </a:t>
            </a:r>
          </a:p>
          <a:p>
            <a:r>
              <a:rPr lang="ru-RU" sz="1600" dirty="0" smtClean="0"/>
              <a:t>Абильмажинова А.А.</a:t>
            </a:r>
            <a:endParaRPr lang="ru-RU" sz="1600" dirty="0"/>
          </a:p>
        </p:txBody>
      </p:sp>
      <p:pic>
        <p:nvPicPr>
          <p:cNvPr id="5" name="Picture 6" descr="C:\Users\Саша\Desktop\Лог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007207"/>
            <a:ext cx="3024336" cy="1197657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8" name="Заголовок 6"/>
          <p:cNvSpPr>
            <a:spLocks noGrp="1"/>
          </p:cNvSpPr>
          <p:nvPr>
            <p:ph type="ctrTitle"/>
          </p:nvPr>
        </p:nvSpPr>
        <p:spPr>
          <a:xfrm>
            <a:off x="1505000" y="75456"/>
            <a:ext cx="7531496" cy="545232"/>
          </a:xfrm>
        </p:spPr>
        <p:txBody>
          <a:bodyPr>
            <a:noAutofit/>
          </a:bodyPr>
          <a:lstStyle/>
          <a:p>
            <a:pPr algn="ctr"/>
            <a:r>
              <a:rPr lang="ru-RU" sz="22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Казахский Национальный Университет имени аль-Фараби</a:t>
            </a:r>
            <a:endParaRPr lang="ru-RU" sz="2200" b="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t="4504" b="5269"/>
          <a:stretch/>
        </p:blipFill>
        <p:spPr>
          <a:xfrm>
            <a:off x="683568" y="980728"/>
            <a:ext cx="7803443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1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kk-KZ" sz="2600" dirty="0" smtClean="0">
                <a:latin typeface="Times New Roman" pitchFamily="18" charset="0"/>
                <a:cs typeface="Times New Roman" pitchFamily="18" charset="0"/>
              </a:rPr>
              <a:t>Академическая мобильность с применением дистанционного обучения в системе Универ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Содержимое 11"/>
          <p:cNvPicPr>
            <a:picLocks noGrp="1"/>
          </p:cNvPicPr>
          <p:nvPr>
            <p:ph idx="1"/>
          </p:nvPr>
        </p:nvPicPr>
        <p:blipFill>
          <a:blip r:embed="rId2" cstate="print"/>
          <a:srcRect l="13500" t="47562" r="14731" b="23693"/>
          <a:stretch>
            <a:fillRect/>
          </a:stretch>
        </p:blipFill>
        <p:spPr bwMode="auto">
          <a:xfrm>
            <a:off x="179512" y="1340768"/>
            <a:ext cx="871378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3" cstate="print"/>
          <a:srcRect l="14650" t="14983" r="14224" b="50174"/>
          <a:stretch>
            <a:fillRect/>
          </a:stretch>
        </p:blipFill>
        <p:spPr bwMode="auto">
          <a:xfrm>
            <a:off x="262372" y="2924944"/>
            <a:ext cx="374441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4" cstate="print"/>
          <a:srcRect l="13108" t="14983" r="15075" b="12686"/>
          <a:stretch>
            <a:fillRect/>
          </a:stretch>
        </p:blipFill>
        <p:spPr bwMode="auto">
          <a:xfrm>
            <a:off x="5004868" y="2908305"/>
            <a:ext cx="388843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24" b="10894"/>
          <a:stretch/>
        </p:blipFill>
        <p:spPr>
          <a:xfrm>
            <a:off x="179512" y="5552434"/>
            <a:ext cx="8927976" cy="13055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Дополнительный вид обучения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26008" t="7784" r="26008" b="5270"/>
          <a:stretch/>
        </p:blipFill>
        <p:spPr>
          <a:xfrm>
            <a:off x="827584" y="1772816"/>
            <a:ext cx="7632847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9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Академическая мобильность (внутренняя, внешняя)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916832"/>
            <a:ext cx="7803443" cy="43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2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Обучающиеся по академической мобильности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692" r="5877" b="3883"/>
          <a:stretch/>
        </p:blipFill>
        <p:spPr>
          <a:xfrm>
            <a:off x="1043608" y="1847088"/>
            <a:ext cx="7272809" cy="4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0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Электронный журнал преподавателя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085" t="6144" r="26008" b="5269"/>
          <a:stretch/>
        </p:blipFill>
        <p:spPr>
          <a:xfrm>
            <a:off x="4592445" y="2060848"/>
            <a:ext cx="4176464" cy="38884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060848"/>
            <a:ext cx="4176464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2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Дисциплинарная группа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838" t="6562" r="25574" b="4851"/>
          <a:stretch/>
        </p:blipFill>
        <p:spPr>
          <a:xfrm>
            <a:off x="1763688" y="2204864"/>
            <a:ext cx="5904656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9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Оценки рубежного контроля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844" t="10415" r="20098" b="5559"/>
          <a:stretch/>
        </p:blipFill>
        <p:spPr>
          <a:xfrm>
            <a:off x="1619672" y="2073244"/>
            <a:ext cx="6120680" cy="4166332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339752" y="2708920"/>
            <a:ext cx="360040" cy="14401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825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Итоговый контроль 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1667" r="2070" b="20528"/>
          <a:stretch/>
        </p:blipFill>
        <p:spPr bwMode="auto">
          <a:xfrm>
            <a:off x="1763688" y="2132856"/>
            <a:ext cx="5688632" cy="360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6062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33581"/>
            <a:ext cx="7281467" cy="10503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/>
              <a:t>Ликвидация академической задолженности</a:t>
            </a:r>
            <a:br>
              <a:rPr lang="ru-RU" sz="2700" dirty="0" smtClean="0"/>
            </a:br>
            <a:r>
              <a:rPr lang="ru-RU" sz="2700" dirty="0" err="1" smtClean="0"/>
              <a:t>Транскрипт</a:t>
            </a:r>
            <a:r>
              <a:rPr lang="ru-RU" sz="2700" dirty="0" smtClean="0"/>
              <a:t> </a:t>
            </a:r>
            <a:r>
              <a:rPr lang="ru-RU" sz="2700" dirty="0"/>
              <a:t>с </a:t>
            </a:r>
            <a:r>
              <a:rPr lang="en-US" sz="2700" dirty="0" smtClean="0"/>
              <a:t>R</a:t>
            </a:r>
            <a:r>
              <a:rPr lang="ru-RU" sz="2700" dirty="0" smtClean="0"/>
              <a:t>- разницей дисциплин по учебному плану</a:t>
            </a:r>
            <a:br>
              <a:rPr lang="ru-RU" sz="2700" dirty="0" smtClean="0"/>
            </a:br>
            <a:endParaRPr lang="ru-RU" sz="27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83" y="2852936"/>
            <a:ext cx="3671393" cy="3137297"/>
          </a:xfrm>
          <a:ln>
            <a:solidFill>
              <a:srgbClr val="00B050"/>
            </a:solidFill>
          </a:ln>
        </p:spPr>
      </p:pic>
      <p:sp>
        <p:nvSpPr>
          <p:cNvPr id="6" name="Овал 5"/>
          <p:cNvSpPr/>
          <p:nvPr/>
        </p:nvSpPr>
        <p:spPr>
          <a:xfrm>
            <a:off x="2195736" y="4725144"/>
            <a:ext cx="209550" cy="1143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7" name="Овал 6"/>
          <p:cNvSpPr/>
          <p:nvPr/>
        </p:nvSpPr>
        <p:spPr>
          <a:xfrm>
            <a:off x="2274218" y="5690964"/>
            <a:ext cx="209550" cy="1143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852936"/>
            <a:ext cx="3283145" cy="3146822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7092280" y="5661248"/>
            <a:ext cx="936104" cy="18630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B050"/>
                </a:solidFill>
              </a:ln>
              <a:noFill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6516216" y="3645024"/>
            <a:ext cx="144016" cy="36004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444208" y="4322812"/>
            <a:ext cx="288032" cy="1143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159352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Стандарт услуг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34532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СТАНДАРТ</a:t>
            </a:r>
            <a:b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УНИВЕРСИТЕТСКОЙ УСЛУГИ</a:t>
            </a:r>
          </a:p>
          <a:p>
            <a:pPr algn="ctr">
              <a:buNone/>
            </a:pPr>
            <a:r>
              <a:rPr lang="kk-KZ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оказываемый Центром обслуживания</a:t>
            </a:r>
          </a:p>
          <a:p>
            <a:pPr algn="ctr">
              <a:buNone/>
            </a:pP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студентов “Керемет”   </a:t>
            </a:r>
            <a:endParaRPr lang="ru-RU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  <a:defRPr/>
            </a:pP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Утвержден решением Ученого совета КазНУ имени аль-Фараби 01.09.2014  №1</a:t>
            </a:r>
            <a:endParaRPr lang="en-US" sz="28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700" dirty="0" err="1"/>
              <a:t>Транскрипт</a:t>
            </a:r>
            <a:r>
              <a:rPr lang="ru-RU" sz="2700" dirty="0"/>
              <a:t> с </a:t>
            </a:r>
            <a:r>
              <a:rPr lang="en-US" sz="2700" dirty="0" smtClean="0"/>
              <a:t>F</a:t>
            </a:r>
            <a:r>
              <a:rPr lang="ru-RU" sz="2700" dirty="0" smtClean="0"/>
              <a:t>-неуд. академическая задолженность</a:t>
            </a:r>
            <a:endParaRPr lang="ru-RU" sz="27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896" y="2441179"/>
            <a:ext cx="3367517" cy="3146822"/>
          </a:xfrm>
        </p:spPr>
      </p:pic>
      <p:sp>
        <p:nvSpPr>
          <p:cNvPr id="5" name="Овал 4"/>
          <p:cNvSpPr/>
          <p:nvPr/>
        </p:nvSpPr>
        <p:spPr>
          <a:xfrm>
            <a:off x="3695699" y="4591050"/>
            <a:ext cx="209550" cy="12065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6" name="Овал 5"/>
          <p:cNvSpPr/>
          <p:nvPr/>
        </p:nvSpPr>
        <p:spPr>
          <a:xfrm>
            <a:off x="3689350" y="5232399"/>
            <a:ext cx="209550" cy="1143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164461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35280" cy="1730456"/>
          </a:xfrm>
        </p:spPr>
        <p:txBody>
          <a:bodyPr>
            <a:noAutofit/>
          </a:bodyPr>
          <a:lstStyle/>
          <a:p>
            <a:pPr algn="ctr"/>
            <a:r>
              <a:rPr lang="kk-KZ" sz="4000" dirty="0" smtClean="0">
                <a:latin typeface="Times New Roman" pitchFamily="18" charset="0"/>
                <a:cs typeface="Times New Roman" pitchFamily="18" charset="0"/>
              </a:rPr>
              <a:t>Регистрация на </a:t>
            </a:r>
            <a:r>
              <a:rPr lang="kk-KZ" sz="4000" dirty="0" err="1" smtClean="0">
                <a:latin typeface="Times New Roman" pitchFamily="18" charset="0"/>
                <a:cs typeface="Times New Roman" pitchFamily="18" charset="0"/>
              </a:rPr>
              <a:t>дисциплины</a:t>
            </a:r>
            <a:r>
              <a:rPr lang="kk-KZ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4000" dirty="0" err="1" smtClean="0"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kk-KZ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4000" dirty="0" err="1" smtClean="0">
                <a:latin typeface="Times New Roman" pitchFamily="18" charset="0"/>
                <a:cs typeface="Times New Roman" pitchFamily="18" charset="0"/>
              </a:rPr>
              <a:t>академической</a:t>
            </a:r>
            <a:r>
              <a:rPr lang="kk-KZ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4000" dirty="0" err="1" smtClean="0">
                <a:latin typeface="Times New Roman" pitchFamily="18" charset="0"/>
                <a:cs typeface="Times New Roman" pitchFamily="18" charset="0"/>
              </a:rPr>
              <a:t>задолженности</a:t>
            </a:r>
            <a:r>
              <a:rPr lang="kk-KZ" sz="40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kk-KZ" sz="4000" dirty="0" err="1" smtClean="0">
                <a:latin typeface="Times New Roman" pitchFamily="18" charset="0"/>
                <a:cs typeface="Times New Roman" pitchFamily="18" charset="0"/>
              </a:rPr>
              <a:t>осенний</a:t>
            </a:r>
            <a:r>
              <a:rPr lang="kk-KZ" sz="4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kk-KZ" sz="4000" dirty="0" err="1" smtClean="0">
                <a:latin typeface="Times New Roman" pitchFamily="18" charset="0"/>
                <a:cs typeface="Times New Roman" pitchFamily="18" charset="0"/>
              </a:rPr>
              <a:t>весенний</a:t>
            </a:r>
            <a:r>
              <a:rPr lang="kk-KZ" sz="40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kk-KZ" sz="4000" dirty="0" err="1" smtClean="0">
                <a:latin typeface="Times New Roman" pitchFamily="18" charset="0"/>
                <a:cs typeface="Times New Roman" pitchFamily="18" charset="0"/>
              </a:rPr>
              <a:t>летний</a:t>
            </a:r>
            <a:r>
              <a:rPr lang="kk-KZ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4000" dirty="0" err="1" smtClean="0">
                <a:latin typeface="Times New Roman" pitchFamily="18" charset="0"/>
                <a:cs typeface="Times New Roman" pitchFamily="18" charset="0"/>
              </a:rPr>
              <a:t>семестры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7713" y="2204864"/>
            <a:ext cx="6890671" cy="386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966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6676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9" t="5263" r="26803" b="3508"/>
          <a:stretch/>
        </p:blipFill>
        <p:spPr bwMode="auto">
          <a:xfrm>
            <a:off x="4219240" y="100866"/>
            <a:ext cx="4457216" cy="3400141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25950" t="4745" r="25563" b="2589"/>
          <a:stretch/>
        </p:blipFill>
        <p:spPr>
          <a:xfrm>
            <a:off x="402816" y="135807"/>
            <a:ext cx="3816424" cy="33651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645024"/>
            <a:ext cx="7128792" cy="207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2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е-услуги Выдача </a:t>
            </a:r>
            <a:r>
              <a:rPr lang="ru-RU" dirty="0" err="1" smtClean="0"/>
              <a:t>транскрипта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9898" y="3720832"/>
            <a:ext cx="4566300" cy="2160240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l="3527" t="5986" r="7963" b="6214"/>
          <a:stretch/>
        </p:blipFill>
        <p:spPr bwMode="auto">
          <a:xfrm>
            <a:off x="2288850" y="1818134"/>
            <a:ext cx="4566300" cy="18988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2528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Утверждение и готовность </a:t>
            </a:r>
            <a:r>
              <a:rPr lang="ru-RU" dirty="0" err="1" smtClean="0"/>
              <a:t>тарнскрипта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b="4500"/>
          <a:stretch/>
        </p:blipFill>
        <p:spPr>
          <a:xfrm>
            <a:off x="2555775" y="4101480"/>
            <a:ext cx="4608513" cy="209550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83768" y="2420888"/>
            <a:ext cx="4680520" cy="158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6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kk-KZ" dirty="0" err="1" smtClean="0"/>
              <a:t>Транскрипт</a:t>
            </a:r>
            <a:r>
              <a:rPr lang="kk-KZ" dirty="0" smtClean="0"/>
              <a:t> </a:t>
            </a:r>
            <a:r>
              <a:rPr lang="kk-KZ" dirty="0" err="1" smtClean="0"/>
              <a:t>за</a:t>
            </a:r>
            <a:r>
              <a:rPr lang="kk-KZ" dirty="0" smtClean="0"/>
              <a:t> </a:t>
            </a:r>
            <a:r>
              <a:rPr lang="kk-KZ" dirty="0" err="1" smtClean="0"/>
              <a:t>любой</a:t>
            </a:r>
            <a:r>
              <a:rPr lang="kk-KZ" dirty="0" smtClean="0"/>
              <a:t> период </a:t>
            </a:r>
            <a:r>
              <a:rPr lang="kk-KZ" dirty="0" err="1" smtClean="0"/>
              <a:t>обучения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228" t="36090" r="15858" b="6493"/>
          <a:stretch/>
        </p:blipFill>
        <p:spPr>
          <a:xfrm>
            <a:off x="1403648" y="1988840"/>
            <a:ext cx="5845938" cy="2448271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/>
          <a:srcRect l="25085" t="56998" r="26008" b="5270"/>
          <a:stretch/>
        </p:blipFill>
        <p:spPr>
          <a:xfrm>
            <a:off x="1403648" y="4426482"/>
            <a:ext cx="5845938" cy="1440160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4067944" y="1916832"/>
            <a:ext cx="504056" cy="21602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55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700" dirty="0" err="1"/>
              <a:t>Транскрипт</a:t>
            </a:r>
            <a:r>
              <a:rPr lang="ru-RU" sz="2700" dirty="0"/>
              <a:t> без текущего </a:t>
            </a:r>
            <a:r>
              <a:rPr lang="ru-RU" sz="2700" dirty="0" smtClean="0"/>
              <a:t>семестра и с текущим семестром</a:t>
            </a:r>
            <a:endParaRPr lang="ru-RU" sz="27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85" y="2564777"/>
            <a:ext cx="3059503" cy="3146822"/>
          </a:xfrm>
        </p:spPr>
      </p:pic>
      <p:sp>
        <p:nvSpPr>
          <p:cNvPr id="7" name="Овал 6"/>
          <p:cNvSpPr/>
          <p:nvPr/>
        </p:nvSpPr>
        <p:spPr>
          <a:xfrm>
            <a:off x="1874664" y="4344268"/>
            <a:ext cx="1473200" cy="5969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080" y="2564904"/>
            <a:ext cx="3629806" cy="3146822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372200" y="4992340"/>
            <a:ext cx="1473200" cy="5969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70828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Личный кабинет преподавателя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4" t="8820" r="11746" b="4242"/>
          <a:stretch/>
        </p:blipFill>
        <p:spPr bwMode="auto">
          <a:xfrm>
            <a:off x="539552" y="1259632"/>
            <a:ext cx="7992888" cy="2529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l="1000" t="9425" r="1876" b="49563"/>
          <a:stretch/>
        </p:blipFill>
        <p:spPr bwMode="auto">
          <a:xfrm>
            <a:off x="539552" y="3645024"/>
            <a:ext cx="799288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306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Страница преподавателя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320" r="12166" b="3629"/>
          <a:stretch/>
        </p:blipFill>
        <p:spPr>
          <a:xfrm>
            <a:off x="1475655" y="1935163"/>
            <a:ext cx="6048673" cy="423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УМКД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935480"/>
            <a:ext cx="6886575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8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7963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Услуги Службы офис регистратора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988840"/>
            <a:ext cx="3960440" cy="4104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ctr"/>
            <a:endParaRPr lang="ru-RU" sz="1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ctr"/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ctr"/>
            <a:endParaRPr lang="ru-RU" sz="1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ctr"/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ctr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УСЛУГИ</a:t>
            </a:r>
            <a:endParaRPr lang="en-US" sz="1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ctr"/>
            <a:endParaRPr lang="ru-RU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Регистрация обучающихся </a:t>
            </a:r>
            <a:r>
              <a:rPr lang="ru-RU" sz="1200" dirty="0"/>
              <a:t>на учебные дисциплины; </a:t>
            </a:r>
            <a:endParaRPr lang="ru-RU" sz="1200" dirty="0" smtClean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Перерегистрация обучающихся на учебные дисциплины</a:t>
            </a:r>
            <a:r>
              <a:rPr lang="kk-KZ" sz="1200" dirty="0" smtClean="0"/>
              <a:t>;</a:t>
            </a:r>
            <a:endParaRPr lang="ru-RU" sz="1200" dirty="0" smtClean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Дополнительный </a:t>
            </a:r>
            <a:r>
              <a:rPr lang="ru-RU" sz="1200" dirty="0"/>
              <a:t>вид </a:t>
            </a:r>
            <a:r>
              <a:rPr lang="ru-RU" sz="1200" dirty="0" smtClean="0"/>
              <a:t>обучения;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kk-KZ" sz="1200" dirty="0" err="1" smtClean="0"/>
              <a:t>Выдача</a:t>
            </a:r>
            <a:r>
              <a:rPr lang="kk-KZ" sz="1200" dirty="0" smtClean="0"/>
              <a:t> </a:t>
            </a:r>
            <a:r>
              <a:rPr lang="kk-KZ" sz="1200" dirty="0" err="1" smtClean="0"/>
              <a:t>транскрипта</a:t>
            </a:r>
            <a:r>
              <a:rPr lang="kk-KZ" sz="1200" dirty="0" smtClean="0"/>
              <a:t>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kk-KZ" sz="1200" dirty="0" err="1" smtClean="0"/>
              <a:t>Перезачет</a:t>
            </a:r>
            <a:r>
              <a:rPr lang="kk-KZ" sz="1200" dirty="0" smtClean="0"/>
              <a:t> </a:t>
            </a:r>
            <a:r>
              <a:rPr lang="kk-KZ" sz="1200" dirty="0" err="1"/>
              <a:t>кредитов</a:t>
            </a:r>
            <a:r>
              <a:rPr lang="kk-KZ" sz="1200" dirty="0"/>
              <a:t> и </a:t>
            </a:r>
            <a:r>
              <a:rPr lang="kk-KZ" sz="1200" dirty="0" err="1"/>
              <a:t>дисциплин</a:t>
            </a:r>
            <a:r>
              <a:rPr lang="kk-KZ" sz="1200" dirty="0"/>
              <a:t> (</a:t>
            </a:r>
            <a:r>
              <a:rPr lang="kk-KZ" sz="1200" dirty="0" err="1"/>
              <a:t>восстановление</a:t>
            </a:r>
            <a:r>
              <a:rPr lang="kk-KZ" sz="1200" dirty="0"/>
              <a:t> </a:t>
            </a:r>
            <a:r>
              <a:rPr lang="kk-KZ" sz="1200" dirty="0" err="1"/>
              <a:t>транскрипта</a:t>
            </a:r>
            <a:r>
              <a:rPr lang="kk-KZ" sz="1200" dirty="0"/>
              <a:t>); </a:t>
            </a:r>
            <a:endParaRPr lang="kk-KZ" sz="1200" dirty="0" smtClean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Ликвидация </a:t>
            </a:r>
            <a:r>
              <a:rPr lang="ru-RU" sz="1200" dirty="0"/>
              <a:t>академической задолженности</a:t>
            </a:r>
            <a:r>
              <a:rPr lang="kk-KZ" sz="1200" dirty="0" smtClean="0"/>
              <a:t>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Летний </a:t>
            </a:r>
            <a:r>
              <a:rPr lang="ru-RU" sz="1200" dirty="0"/>
              <a:t>семестр</a:t>
            </a:r>
            <a:r>
              <a:rPr lang="kk-KZ" sz="1200" dirty="0"/>
              <a:t>.</a:t>
            </a:r>
            <a:endParaRPr lang="ru-RU" sz="1200" dirty="0"/>
          </a:p>
          <a:p>
            <a:pPr indent="457200" algn="just">
              <a:buAutoNum type="arabicPeriod"/>
            </a:pPr>
            <a:endParaRPr lang="en-US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just">
              <a:buAutoNum type="arabicPeriod"/>
            </a:pPr>
            <a:endParaRPr lang="en-US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just">
              <a:buAutoNum type="arabicPeriod"/>
            </a:pPr>
            <a:endParaRPr lang="en-US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just">
              <a:buAutoNum type="arabicPeriod"/>
            </a:pPr>
            <a:endParaRPr lang="en-US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just">
              <a:buAutoNum type="arabicPeriod"/>
            </a:pPr>
            <a:endParaRPr lang="en-US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just">
              <a:buAutoNum type="arabicPeriod"/>
            </a:pPr>
            <a:endParaRPr lang="en-US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just">
              <a:buAutoNum type="arabicPeriod"/>
            </a:pPr>
            <a:endParaRPr lang="en-US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just">
              <a:buAutoNum type="arabicPeriod"/>
            </a:pPr>
            <a:endParaRPr lang="en-US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just">
              <a:buAutoNum type="arabicPeriod"/>
            </a:pPr>
            <a:endParaRPr lang="kk-KZ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just">
              <a:lnSpc>
                <a:spcPct val="150000"/>
              </a:lnSpc>
              <a:buAutoNum type="arabicPeriod"/>
            </a:pPr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88024" y="1988840"/>
            <a:ext cx="3744416" cy="4104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ctr"/>
            <a:r>
              <a:rPr lang="ru-RU" sz="1200" b="1" cap="all" baseline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Стандарт</a:t>
            </a:r>
            <a:endParaRPr lang="en-US" sz="1200" b="1" cap="all" baseline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57200" algn="ctr"/>
            <a:endParaRPr lang="ru-RU" sz="1200" cap="all" baseline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kk-KZ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Сроки оказания университетской услуги: 10 минут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kk-KZ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Максимально</a:t>
            </a:r>
            <a:r>
              <a:rPr lang="kk-KZ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допустимое время ожидания:  5 - 10  минут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Вид финансовой услуги: бесплатный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Форма оказания университетской услуги: автоматизированная, бумажная, электронная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Прием осуществляется в порядке электронной очереди</a:t>
            </a:r>
            <a:endParaRPr lang="en-US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57200" algn="just"/>
            <a:endParaRPr lang="en-US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57200" algn="just"/>
            <a:endParaRPr lang="en-US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57200" algn="just"/>
            <a:endParaRPr lang="en-US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57200" algn="just"/>
            <a:endParaRPr lang="en-US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57200" algn="just"/>
            <a:endParaRPr lang="en-US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57200" algn="just"/>
            <a:endParaRPr lang="en-US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57200" algn="just"/>
            <a:endParaRPr lang="en-US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57200" algn="just"/>
            <a:endParaRPr lang="en-US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57200" algn="just"/>
            <a:endParaRPr lang="en-US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57200" algn="just"/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Загрузка УМКД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322" r="14011" b="3292"/>
          <a:stretch/>
        </p:blipFill>
        <p:spPr>
          <a:xfrm>
            <a:off x="1475655" y="1935163"/>
            <a:ext cx="5904657" cy="423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7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04088"/>
            <a:ext cx="8219256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Расписание занятий и экзаменов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952" t="3281" r="25144" b="2863"/>
          <a:stretch/>
        </p:blipFill>
        <p:spPr>
          <a:xfrm>
            <a:off x="611560" y="1268760"/>
            <a:ext cx="3816424" cy="4608512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 rotWithShape="1">
          <a:blip r:embed="rId3"/>
          <a:srcRect l="24532" t="6556" r="24960" b="2794"/>
          <a:stretch/>
        </p:blipFill>
        <p:spPr bwMode="auto">
          <a:xfrm>
            <a:off x="4572000" y="1412776"/>
            <a:ext cx="4114800" cy="44644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9355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Журнал посещений обучающихся</a:t>
            </a:r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31" t="1876" r="4831" b="30047"/>
          <a:stretch/>
        </p:blipFill>
        <p:spPr>
          <a:xfrm>
            <a:off x="1187624" y="1874066"/>
            <a:ext cx="6768752" cy="978869"/>
          </a:xfrm>
          <a:prstGeom prst="rect">
            <a:avLst/>
          </a:prstGeom>
        </p:spPr>
      </p:pic>
      <p:pic>
        <p:nvPicPr>
          <p:cNvPr id="12" name="Изображение 2" descr="Снимок экрана 2014-06-14 в 1.14.34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8" t="10217" r="14859" b="2839"/>
          <a:stretch/>
        </p:blipFill>
        <p:spPr>
          <a:xfrm>
            <a:off x="1187624" y="2852935"/>
            <a:ext cx="6768752" cy="32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4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Загрузка экзаменационных вопросов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984" t="-417" r="9010" b="4047"/>
          <a:stretch/>
        </p:blipFill>
        <p:spPr>
          <a:xfrm>
            <a:off x="1619672" y="1847088"/>
            <a:ext cx="5832649" cy="429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2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706" y="136398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Утверждение экзаменационных вопросов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                       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113" t="7834" r="5900" b="4851"/>
          <a:stretch/>
        </p:blipFill>
        <p:spPr bwMode="auto">
          <a:xfrm>
            <a:off x="460025" y="2420888"/>
            <a:ext cx="8183252" cy="4259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531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Сгенерированные билеты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39" t="17628" r="25085" b="15113"/>
          <a:stretch/>
        </p:blipFill>
        <p:spPr>
          <a:xfrm>
            <a:off x="683568" y="1850940"/>
            <a:ext cx="7776864" cy="403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6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Личный кабинет обучающегося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162" t="7785" r="24162" b="5269"/>
          <a:stretch/>
        </p:blipFill>
        <p:spPr>
          <a:xfrm>
            <a:off x="1403649" y="1988840"/>
            <a:ext cx="5976664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1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Текущая аттестация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32389" t="21949" r="14859" b="12486"/>
          <a:stretch/>
        </p:blipFill>
        <p:spPr bwMode="auto">
          <a:xfrm>
            <a:off x="1432770" y="1935163"/>
            <a:ext cx="6278460" cy="43894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754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Журнал посещений и успеваемости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12708" t="27223" r="18333" b="7222"/>
          <a:stretch/>
        </p:blipFill>
        <p:spPr bwMode="auto">
          <a:xfrm>
            <a:off x="1763688" y="2204864"/>
            <a:ext cx="5328592" cy="34563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5888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Академический рейтинг обучающихся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38" t="27471" r="44464" b="38079"/>
          <a:stretch/>
        </p:blipFill>
        <p:spPr>
          <a:xfrm>
            <a:off x="899591" y="2132856"/>
            <a:ext cx="6552729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5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Электронная очередь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2276872"/>
            <a:ext cx="5206435" cy="3298222"/>
          </a:xfrm>
          <a:prstGeom prst="rect">
            <a:avLst/>
          </a:prstGeom>
        </p:spPr>
      </p:pic>
      <p:pic>
        <p:nvPicPr>
          <p:cNvPr id="7" name="Объект 6"/>
          <p:cNvPicPr>
            <a:picLocks noGrp="1"/>
          </p:cNvPicPr>
          <p:nvPr>
            <p:ph idx="1"/>
          </p:nvPr>
        </p:nvPicPr>
        <p:blipFill rotWithShape="1">
          <a:blip r:embed="rId3"/>
          <a:srcRect l="19352" t="22835" r="18595" b="11674"/>
          <a:stretch/>
        </p:blipFill>
        <p:spPr bwMode="auto">
          <a:xfrm>
            <a:off x="424944" y="2132856"/>
            <a:ext cx="3055421" cy="36724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6477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Схемы взаимозаменяемости по электронной очереди</a:t>
            </a:r>
            <a:br>
              <a:rPr lang="ru-RU" sz="2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100" dirty="0" smtClean="0">
                <a:latin typeface="Times New Roman" pitchFamily="18" charset="0"/>
                <a:cs typeface="Times New Roman" pitchFamily="18" charset="0"/>
              </a:rPr>
            </a:br>
            <a:endParaRPr lang="ru-RU" sz="2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4221088"/>
            <a:ext cx="3240360" cy="2309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700808"/>
            <a:ext cx="3240360" cy="2308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700241"/>
            <a:ext cx="3240360" cy="2304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220521"/>
            <a:ext cx="3240360" cy="2304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724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14745" t="13893"/>
          <a:stretch>
            <a:fillRect/>
          </a:stretch>
        </p:blipFill>
        <p:spPr bwMode="auto">
          <a:xfrm>
            <a:off x="708885" y="1935163"/>
            <a:ext cx="772623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454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15089" t="14046" b="4170"/>
          <a:stretch/>
        </p:blipFill>
        <p:spPr bwMode="auto">
          <a:xfrm>
            <a:off x="717623" y="1268761"/>
            <a:ext cx="770875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073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Электронное окно</a:t>
            </a:r>
            <a:endParaRPr lang="ru-RU" dirty="0"/>
          </a:p>
        </p:txBody>
      </p:sp>
      <p:pic>
        <p:nvPicPr>
          <p:cNvPr id="4" name="Picture 2" descr="C:\Users\kymbat_b\Desktop\Сурет\image-29-01-15-09-14-1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3385" y="1935163"/>
            <a:ext cx="3297229" cy="43894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151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278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/>
              <a:t>Онлайн регистрация обучающихся на учебные дисциплины через систему </a:t>
            </a:r>
            <a:r>
              <a:rPr lang="kk-KZ" sz="2800" dirty="0" smtClean="0"/>
              <a:t>«Универ» по сайту: </a:t>
            </a:r>
            <a:r>
              <a:rPr lang="en-US" sz="2800" dirty="0" smtClean="0">
                <a:hlinkClick r:id="rId2"/>
              </a:rPr>
              <a:t>www.univer.kaznu.kz</a:t>
            </a:r>
            <a:r>
              <a:rPr lang="en-US" sz="2800" dirty="0" smtClean="0"/>
              <a:t> </a:t>
            </a:r>
            <a:endParaRPr lang="ru-RU" sz="2800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3"/>
          <a:srcRect l="26008" t="7783" r="26930" b="59406"/>
          <a:stretch/>
        </p:blipFill>
        <p:spPr>
          <a:xfrm>
            <a:off x="2123728" y="1700808"/>
            <a:ext cx="3672409" cy="144016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195736" y="2276872"/>
            <a:ext cx="1080120" cy="21602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/>
          <p:nvPr/>
        </p:nvPicPr>
        <p:blipFill rotWithShape="1">
          <a:blip r:embed="rId4"/>
          <a:srcRect t="5178" b="4311"/>
          <a:stretch/>
        </p:blipFill>
        <p:spPr>
          <a:xfrm>
            <a:off x="1331640" y="3140968"/>
            <a:ext cx="5940425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8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2174</TotalTime>
  <Words>233</Words>
  <Application>Microsoft Office PowerPoint</Application>
  <PresentationFormat>Экран (4:3)</PresentationFormat>
  <Paragraphs>89</Paragraphs>
  <Slides>40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6" baseType="lpstr">
      <vt:lpstr>Arial</vt:lpstr>
      <vt:lpstr>Calibri</vt:lpstr>
      <vt:lpstr>Constantia</vt:lpstr>
      <vt:lpstr>Times New Roman</vt:lpstr>
      <vt:lpstr>Wingdings 2</vt:lpstr>
      <vt:lpstr>Поток</vt:lpstr>
      <vt:lpstr>Казахский Национальный Университет имени аль-Фараби</vt:lpstr>
      <vt:lpstr>Стандарт услуг </vt:lpstr>
      <vt:lpstr>Услуги Службы офис регистратора </vt:lpstr>
      <vt:lpstr>Электронная очередь</vt:lpstr>
      <vt:lpstr> Схемы взаимозаменяемости по электронной очереди  </vt:lpstr>
      <vt:lpstr> </vt:lpstr>
      <vt:lpstr>Презентация PowerPoint</vt:lpstr>
      <vt:lpstr>Электронное окно</vt:lpstr>
      <vt:lpstr>Онлайн регистрация обучающихся на учебные дисциплины через систему «Универ» по сайту: www.univer.kaznu.kz </vt:lpstr>
      <vt:lpstr>Презентация PowerPoint</vt:lpstr>
      <vt:lpstr>Академическая мобильность с применением дистанционного обучения в системе Универ</vt:lpstr>
      <vt:lpstr>Дополнительный вид обучения</vt:lpstr>
      <vt:lpstr>Академическая мобильность (внутренняя, внешняя)</vt:lpstr>
      <vt:lpstr>Обучающиеся по академической мобильности</vt:lpstr>
      <vt:lpstr>Электронный журнал преподавателя </vt:lpstr>
      <vt:lpstr>Дисциплинарная группа</vt:lpstr>
      <vt:lpstr>Оценки рубежного контроля</vt:lpstr>
      <vt:lpstr>Итоговый контроль </vt:lpstr>
      <vt:lpstr>Ликвидация академической задолженности Транскрипт с R- разницей дисциплин по учебному плану </vt:lpstr>
      <vt:lpstr>Транскрипт с F-неуд. академическая задолженность</vt:lpstr>
      <vt:lpstr>Регистрация на дисциплины по академической задолженности в осенний,весенний и летний семестры</vt:lpstr>
      <vt:lpstr>Презентация PowerPoint</vt:lpstr>
      <vt:lpstr>е-услуги Выдача транскрипта</vt:lpstr>
      <vt:lpstr>Утверждение и готовность тарнскрипта</vt:lpstr>
      <vt:lpstr>Транскрипт за любой период обучения</vt:lpstr>
      <vt:lpstr>Транскрипт без текущего семестра и с текущим семестром</vt:lpstr>
      <vt:lpstr>Личный кабинет преподавателя</vt:lpstr>
      <vt:lpstr>Страница преподавателя</vt:lpstr>
      <vt:lpstr>УМКД </vt:lpstr>
      <vt:lpstr>Загрузка УМКД</vt:lpstr>
      <vt:lpstr>Расписание занятий и экзаменов</vt:lpstr>
      <vt:lpstr>Журнал посещений обучающихся</vt:lpstr>
      <vt:lpstr>Загрузка экзаменационных вопросов</vt:lpstr>
      <vt:lpstr>Утверждение экзаменационных вопросов </vt:lpstr>
      <vt:lpstr>Сгенерированные билеты</vt:lpstr>
      <vt:lpstr>Личный кабинет обучающегося </vt:lpstr>
      <vt:lpstr>Текущая аттестация</vt:lpstr>
      <vt:lpstr>Журнал посещений и успеваемости</vt:lpstr>
      <vt:lpstr>Академический рейтинг обучающихся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kymbat_b</dc:creator>
  <cp:lastModifiedBy>Кайрат Серикгул</cp:lastModifiedBy>
  <cp:revision>180</cp:revision>
  <cp:lastPrinted>2017-06-15T06:21:55Z</cp:lastPrinted>
  <dcterms:created xsi:type="dcterms:W3CDTF">2015-01-18T06:23:03Z</dcterms:created>
  <dcterms:modified xsi:type="dcterms:W3CDTF">2017-06-19T03:01:36Z</dcterms:modified>
</cp:coreProperties>
</file>